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5"/>
  </p:notesMasterIdLst>
  <p:sldIdLst>
    <p:sldId id="256" r:id="rId2"/>
    <p:sldId id="307" r:id="rId3"/>
    <p:sldId id="263" r:id="rId4"/>
    <p:sldId id="308" r:id="rId5"/>
    <p:sldId id="276" r:id="rId6"/>
    <p:sldId id="306" r:id="rId7"/>
    <p:sldId id="309" r:id="rId8"/>
    <p:sldId id="310" r:id="rId9"/>
    <p:sldId id="282" r:id="rId10"/>
    <p:sldId id="305" r:id="rId11"/>
    <p:sldId id="311" r:id="rId12"/>
    <p:sldId id="279" r:id="rId13"/>
    <p:sldId id="286" r:id="rId14"/>
  </p:sldIdLst>
  <p:sldSz cx="9144000" cy="5143500" type="screen16x9"/>
  <p:notesSz cx="6858000" cy="9144000"/>
  <p:embeddedFontLst>
    <p:embeddedFont>
      <p:font typeface="Montserrat" panose="020B0604020202020204" charset="-18"/>
      <p:regular r:id="rId16"/>
      <p:bold r:id="rId17"/>
      <p:italic r:id="rId18"/>
      <p:boldItalic r:id="rId19"/>
    </p:embeddedFont>
    <p:embeddedFont>
      <p:font typeface="Montserrat ExtraBold" panose="020B0604020202020204" charset="-18"/>
      <p:bold r:id="rId20"/>
      <p:boldItalic r:id="rId21"/>
    </p:embeddedFont>
    <p:embeddedFont>
      <p:font typeface="Montserrat ExtraLight" panose="020B0604020202020204" charset="-18"/>
      <p:regular r:id="rId22"/>
      <p:bold r:id="rId23"/>
      <p:italic r:id="rId24"/>
      <p:boldItalic r:id="rId25"/>
    </p:embeddedFont>
    <p:embeddedFont>
      <p:font typeface="Montserrat Medium" panose="020B0604020202020204" charset="-18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B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B8F8FD-9143-47F0-921F-33231E6C8273}">
  <a:tblStyle styleId="{1BB8F8FD-9143-47F0-921F-33231E6C82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213" autoAdjust="0"/>
  </p:normalViewPr>
  <p:slideViewPr>
    <p:cSldViewPr snapToGrid="0">
      <p:cViewPr varScale="1">
        <p:scale>
          <a:sx n="135" d="100"/>
          <a:sy n="135" d="100"/>
        </p:scale>
        <p:origin x="84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Hi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there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! In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this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challange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,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we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tried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to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come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up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with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a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solution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for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following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111111"/>
                </a:solidFill>
                <a:effectLst/>
                <a:latin typeface="+mj-lt"/>
              </a:rPr>
              <a:t>problem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: „</a:t>
            </a:r>
            <a:r>
              <a:rPr lang="en-US" b="0" i="0" dirty="0">
                <a:solidFill>
                  <a:srgbClr val="111111"/>
                </a:solidFill>
                <a:effectLst/>
                <a:latin typeface="+mj-lt"/>
              </a:rPr>
              <a:t>With a growing number of lecturers, how can the 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+mj-lt"/>
              </a:rPr>
              <a:t>organisers</a:t>
            </a:r>
            <a:r>
              <a:rPr lang="en-US" b="0" i="0" dirty="0">
                <a:solidFill>
                  <a:srgbClr val="111111"/>
                </a:solidFill>
                <a:effectLst/>
                <a:latin typeface="+mj-lt"/>
              </a:rPr>
              <a:t> ensure that new lecturers will also be able to deliver lectures of the same quality?</a:t>
            </a:r>
            <a:r>
              <a:rPr lang="hu-HU" b="0" i="0" dirty="0">
                <a:solidFill>
                  <a:srgbClr val="111111"/>
                </a:solidFill>
                <a:effectLst/>
                <a:latin typeface="+mj-lt"/>
              </a:rPr>
              <a:t>”</a:t>
            </a:r>
            <a:endParaRPr lang="en-US" b="0" i="0" dirty="0">
              <a:solidFill>
                <a:srgbClr val="111111"/>
              </a:solidFill>
              <a:effectLst/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4292E"/>
                </a:solidFill>
                <a:effectLst/>
                <a:latin typeface="+mn-lt"/>
              </a:rPr>
              <a:t>Template</a:t>
            </a:r>
            <a:r>
              <a:rPr lang="hu-HU" b="0" i="0" dirty="0">
                <a:solidFill>
                  <a:srgbClr val="24292E"/>
                </a:solidFill>
                <a:effectLst/>
                <a:latin typeface="+mn-lt"/>
              </a:rPr>
              <a:t>s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n-lt"/>
              </a:rPr>
              <a:t>should</a:t>
            </a:r>
            <a:r>
              <a:rPr lang="hu-HU" b="0" i="0" dirty="0">
                <a:solidFill>
                  <a:srgbClr val="24292E"/>
                </a:solidFill>
                <a:effectLst/>
                <a:latin typeface="+mn-lt"/>
              </a:rPr>
              <a:t> be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n-lt"/>
              </a:rPr>
              <a:t>created</a:t>
            </a:r>
            <a:r>
              <a:rPr lang="hu-HU" b="0" i="0" dirty="0">
                <a:solidFill>
                  <a:srgbClr val="24292E"/>
                </a:solidFill>
                <a:effectLst/>
                <a:latin typeface="+mn-lt"/>
              </a:rPr>
              <a:t>,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n-lt"/>
              </a:rPr>
              <a:t>which</a:t>
            </a:r>
            <a:r>
              <a:rPr lang="hu-HU" b="0" i="0" dirty="0">
                <a:solidFill>
                  <a:srgbClr val="24292E"/>
                </a:solidFill>
                <a:effectLst/>
                <a:latin typeface="+mn-lt"/>
              </a:rPr>
              <a:t> </a:t>
            </a:r>
            <a:r>
              <a:rPr lang="en-US" b="0" i="0" dirty="0">
                <a:solidFill>
                  <a:srgbClr val="24292E"/>
                </a:solidFill>
                <a:effectLst/>
                <a:latin typeface="+mn-lt"/>
              </a:rPr>
              <a:t>include a draft about the presentation and standardized design.</a:t>
            </a:r>
            <a:r>
              <a:rPr lang="hu-HU" b="0" i="0" dirty="0">
                <a:solidFill>
                  <a:srgbClr val="24292E"/>
                </a:solidFill>
                <a:effectLst/>
                <a:latin typeface="+mn-lt"/>
              </a:rPr>
              <a:t> </a:t>
            </a:r>
            <a:r>
              <a:rPr lang="hu-HU" dirty="0" err="1">
                <a:latin typeface="+mn-lt"/>
              </a:rPr>
              <a:t>It’s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important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to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note</a:t>
            </a:r>
            <a:r>
              <a:rPr lang="hu-HU" dirty="0">
                <a:latin typeface="+mn-lt"/>
              </a:rPr>
              <a:t>, </a:t>
            </a:r>
            <a:r>
              <a:rPr lang="hu-HU" dirty="0" err="1">
                <a:latin typeface="+mn-lt"/>
              </a:rPr>
              <a:t>that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these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are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only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suggestions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for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lecturers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to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build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upon</a:t>
            </a:r>
            <a:r>
              <a:rPr lang="hu-HU" dirty="0">
                <a:latin typeface="+mn-lt"/>
              </a:rPr>
              <a:t>, and </a:t>
            </a:r>
            <a:r>
              <a:rPr lang="hu-HU" dirty="0" err="1">
                <a:latin typeface="+mn-lt"/>
              </a:rPr>
              <a:t>can</a:t>
            </a:r>
            <a:r>
              <a:rPr lang="hu-HU" dirty="0">
                <a:latin typeface="+mn-lt"/>
              </a:rPr>
              <a:t> be </a:t>
            </a:r>
            <a:r>
              <a:rPr lang="hu-HU" dirty="0" err="1">
                <a:latin typeface="+mn-lt"/>
              </a:rPr>
              <a:t>adjusted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easily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to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the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current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presentation</a:t>
            </a:r>
            <a:r>
              <a:rPr lang="hu-HU" dirty="0">
                <a:latin typeface="+mn-lt"/>
              </a:rPr>
              <a:t>. The main </a:t>
            </a:r>
            <a:r>
              <a:rPr lang="hu-HU" dirty="0" err="1">
                <a:latin typeface="+mn-lt"/>
              </a:rPr>
              <a:t>goal</a:t>
            </a:r>
            <a:r>
              <a:rPr lang="hu-HU" dirty="0">
                <a:latin typeface="+mn-lt"/>
              </a:rPr>
              <a:t> is </a:t>
            </a:r>
            <a:r>
              <a:rPr lang="hu-HU" dirty="0" err="1">
                <a:latin typeface="+mn-lt"/>
              </a:rPr>
              <a:t>to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have</a:t>
            </a:r>
            <a:r>
              <a:rPr lang="hu-HU" dirty="0">
                <a:latin typeface="+mn-lt"/>
              </a:rPr>
              <a:t> a uniform design of </a:t>
            </a:r>
            <a:r>
              <a:rPr lang="hu-HU" dirty="0" err="1">
                <a:latin typeface="+mn-lt"/>
              </a:rPr>
              <a:t>the</a:t>
            </a:r>
            <a:r>
              <a:rPr lang="hu-HU" dirty="0">
                <a:latin typeface="+mn-lt"/>
              </a:rPr>
              <a:t> </a:t>
            </a:r>
            <a:r>
              <a:rPr lang="hu-HU" dirty="0" err="1">
                <a:latin typeface="+mn-lt"/>
              </a:rPr>
              <a:t>lectures</a:t>
            </a:r>
            <a:r>
              <a:rPr lang="hu-HU" dirty="0"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5290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A 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Mentor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program 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could 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be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established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.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Mentors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could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integrate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newcomer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 lecturers 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in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to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project, and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help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them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to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apply the presentation guidelines, give ideas, tricks and tips to make </a:t>
            </a:r>
            <a:r>
              <a:rPr lang="en-US" b="0" i="0" dirty="0" err="1">
                <a:solidFill>
                  <a:srgbClr val="24292E"/>
                </a:solidFill>
                <a:effectLst/>
                <a:latin typeface="+mj-lt"/>
              </a:rPr>
              <a:t>presenta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t</a:t>
            </a:r>
            <a:r>
              <a:rPr lang="en-US" b="0" i="0" dirty="0">
                <a:solidFill>
                  <a:srgbClr val="24292E"/>
                </a:solidFill>
                <a:effectLst/>
                <a:latin typeface="+mj-lt"/>
              </a:rPr>
              <a:t>ions better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.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They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could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oversee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lecturers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and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raise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their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attention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if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quality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of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their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lectures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doesn’t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meet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the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</a:t>
            </a:r>
            <a:r>
              <a:rPr lang="hu-HU" b="0" i="0" dirty="0" err="1">
                <a:solidFill>
                  <a:srgbClr val="24292E"/>
                </a:solidFill>
                <a:effectLst/>
                <a:latin typeface="+mj-lt"/>
              </a:rPr>
              <a:t>required</a:t>
            </a:r>
            <a:r>
              <a:rPr lang="hu-HU" b="0" i="0" dirty="0">
                <a:solidFill>
                  <a:srgbClr val="24292E"/>
                </a:solidFill>
                <a:effectLst/>
                <a:latin typeface="+mj-lt"/>
              </a:rPr>
              <a:t> standards.</a:t>
            </a:r>
            <a:endParaRPr lang="hu-H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55723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7f9262ee2f_0_26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7f9262ee2f_0_26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To</a:t>
            </a:r>
            <a:r>
              <a:rPr lang="hu-HU" dirty="0"/>
              <a:t> sum </a:t>
            </a:r>
            <a:r>
              <a:rPr lang="hu-HU" dirty="0" err="1"/>
              <a:t>everything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,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offer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following</a:t>
            </a:r>
            <a:r>
              <a:rPr lang="hu-HU" dirty="0"/>
              <a:t> </a:t>
            </a:r>
            <a:r>
              <a:rPr lang="hu-HU" dirty="0" err="1"/>
              <a:t>ideas</a:t>
            </a:r>
            <a:r>
              <a:rPr lang="hu-HU" dirty="0"/>
              <a:t>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The </a:t>
            </a:r>
            <a:r>
              <a:rPr lang="hu-HU" dirty="0" err="1"/>
              <a:t>teachers</a:t>
            </a:r>
            <a:r>
              <a:rPr lang="hu-HU" dirty="0"/>
              <a:t> </a:t>
            </a: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implement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mentioned</a:t>
            </a:r>
            <a:r>
              <a:rPr lang="hu-HU" dirty="0"/>
              <a:t> </a:t>
            </a:r>
            <a:r>
              <a:rPr lang="hu-HU" dirty="0" err="1"/>
              <a:t>guidelines</a:t>
            </a:r>
            <a:r>
              <a:rPr lang="hu-HU" dirty="0"/>
              <a:t> in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presentations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make</a:t>
            </a:r>
            <a:r>
              <a:rPr lang="hu-HU" dirty="0"/>
              <a:t> </a:t>
            </a:r>
            <a:r>
              <a:rPr lang="hu-HU" dirty="0" err="1"/>
              <a:t>it</a:t>
            </a:r>
            <a:r>
              <a:rPr lang="hu-HU" dirty="0"/>
              <a:t> more </a:t>
            </a:r>
            <a:r>
              <a:rPr lang="hu-HU" dirty="0" err="1"/>
              <a:t>interesting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students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A website of </a:t>
            </a:r>
            <a:r>
              <a:rPr lang="hu-HU" dirty="0" err="1"/>
              <a:t>examples</a:t>
            </a:r>
            <a:r>
              <a:rPr lang="hu-HU" dirty="0"/>
              <a:t> and </a:t>
            </a:r>
            <a:r>
              <a:rPr lang="hu-HU" dirty="0" err="1"/>
              <a:t>teaching</a:t>
            </a:r>
            <a:r>
              <a:rPr lang="hu-HU" dirty="0"/>
              <a:t> </a:t>
            </a:r>
            <a:r>
              <a:rPr lang="hu-HU" dirty="0" err="1"/>
              <a:t>materials</a:t>
            </a:r>
            <a:r>
              <a:rPr lang="hu-HU" dirty="0"/>
              <a:t> </a:t>
            </a:r>
            <a:r>
              <a:rPr lang="hu-HU" dirty="0" err="1"/>
              <a:t>should</a:t>
            </a:r>
            <a:r>
              <a:rPr lang="hu-HU" dirty="0"/>
              <a:t> be </a:t>
            </a:r>
            <a:r>
              <a:rPr lang="hu-HU" dirty="0" err="1"/>
              <a:t>created</a:t>
            </a:r>
            <a:r>
              <a:rPr lang="hu-HU" dirty="0"/>
              <a:t>,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help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A uniform </a:t>
            </a:r>
            <a:r>
              <a:rPr lang="hu-HU" dirty="0" err="1"/>
              <a:t>presentation</a:t>
            </a:r>
            <a:r>
              <a:rPr lang="hu-HU" dirty="0"/>
              <a:t> design </a:t>
            </a:r>
            <a:r>
              <a:rPr lang="hu-HU" dirty="0" err="1"/>
              <a:t>should</a:t>
            </a:r>
            <a:r>
              <a:rPr lang="hu-HU" dirty="0"/>
              <a:t> be </a:t>
            </a:r>
            <a:r>
              <a:rPr lang="hu-HU" dirty="0" err="1"/>
              <a:t>created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The </a:t>
            </a:r>
            <a:r>
              <a:rPr lang="hu-HU" dirty="0" err="1"/>
              <a:t>launch</a:t>
            </a:r>
            <a:r>
              <a:rPr lang="hu-HU" dirty="0"/>
              <a:t> of a mentor program </a:t>
            </a:r>
            <a:r>
              <a:rPr lang="hu-HU" dirty="0" err="1"/>
              <a:t>would</a:t>
            </a:r>
            <a:r>
              <a:rPr lang="hu-HU" dirty="0"/>
              <a:t> be </a:t>
            </a:r>
            <a:r>
              <a:rPr lang="hu-HU" dirty="0" err="1"/>
              <a:t>greatly</a:t>
            </a:r>
            <a:r>
              <a:rPr lang="hu-HU" dirty="0"/>
              <a:t> </a:t>
            </a:r>
            <a:r>
              <a:rPr lang="hu-HU" dirty="0" err="1"/>
              <a:t>beneficial</a:t>
            </a:r>
            <a:r>
              <a:rPr lang="hu-HU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Thank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attention</a:t>
            </a:r>
            <a:r>
              <a:rPr lang="hu-HU" dirty="0"/>
              <a:t>.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find</a:t>
            </a:r>
            <a:r>
              <a:rPr lang="hu-HU" dirty="0"/>
              <a:t> more </a:t>
            </a:r>
            <a:r>
              <a:rPr lang="hu-HU" dirty="0" err="1"/>
              <a:t>details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our</a:t>
            </a:r>
            <a:r>
              <a:rPr lang="hu-HU" dirty="0"/>
              <a:t> </a:t>
            </a:r>
            <a:r>
              <a:rPr lang="hu-HU" dirty="0" err="1"/>
              <a:t>proposed</a:t>
            </a:r>
            <a:r>
              <a:rPr lang="hu-HU" dirty="0"/>
              <a:t> </a:t>
            </a:r>
            <a:r>
              <a:rPr lang="hu-HU" dirty="0" err="1"/>
              <a:t>solution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our</a:t>
            </a:r>
            <a:r>
              <a:rPr lang="hu-HU" dirty="0"/>
              <a:t> GitHub </a:t>
            </a:r>
            <a:r>
              <a:rPr lang="hu-HU" dirty="0" err="1"/>
              <a:t>page</a:t>
            </a:r>
            <a:r>
              <a:rPr lang="hu-HU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First</a:t>
            </a:r>
            <a:r>
              <a:rPr lang="hu-HU" dirty="0"/>
              <a:t> of </a:t>
            </a:r>
            <a:r>
              <a:rPr lang="hu-HU" dirty="0" err="1"/>
              <a:t>all</a:t>
            </a:r>
            <a:r>
              <a:rPr lang="hu-HU" dirty="0"/>
              <a:t>, </a:t>
            </a:r>
            <a:r>
              <a:rPr lang="hu-HU" dirty="0" err="1"/>
              <a:t>did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know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…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7565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….</a:t>
            </a:r>
            <a:r>
              <a:rPr lang="hu-HU" dirty="0" err="1"/>
              <a:t>impact</a:t>
            </a:r>
            <a:r>
              <a:rPr lang="hu-HU" dirty="0"/>
              <a:t> </a:t>
            </a:r>
            <a:r>
              <a:rPr lang="hu-HU" dirty="0" err="1"/>
              <a:t>just</a:t>
            </a:r>
            <a:r>
              <a:rPr lang="hu-HU" dirty="0"/>
              <a:t> </a:t>
            </a:r>
            <a:r>
              <a:rPr lang="hu-HU" dirty="0" err="1"/>
              <a:t>because</a:t>
            </a:r>
            <a:r>
              <a:rPr lang="hu-HU" dirty="0"/>
              <a:t>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 </a:t>
            </a:r>
            <a:r>
              <a:rPr lang="hu-HU" dirty="0" err="1"/>
              <a:t>style</a:t>
            </a:r>
            <a:r>
              <a:rPr lang="hu-HU" dirty="0"/>
              <a:t> </a:t>
            </a:r>
            <a:r>
              <a:rPr lang="hu-HU" dirty="0" err="1"/>
              <a:t>differs</a:t>
            </a:r>
            <a:r>
              <a:rPr lang="hu-HU" dirty="0"/>
              <a:t>.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believe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every</a:t>
            </a:r>
            <a:r>
              <a:rPr lang="hu-HU" dirty="0"/>
              <a:t> </a:t>
            </a:r>
            <a:r>
              <a:rPr lang="hu-HU" dirty="0" err="1"/>
              <a:t>lecturer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improve</a:t>
            </a:r>
            <a:r>
              <a:rPr lang="hu-HU" dirty="0"/>
              <a:t>. (Moreover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kind</a:t>
            </a:r>
            <a:r>
              <a:rPr lang="hu-HU" dirty="0"/>
              <a:t> of </a:t>
            </a:r>
            <a:r>
              <a:rPr lang="hu-HU" dirty="0" err="1"/>
              <a:t>motivation</a:t>
            </a:r>
            <a:r>
              <a:rPr lang="hu-HU" dirty="0"/>
              <a:t> and </a:t>
            </a:r>
            <a:r>
              <a:rPr lang="hu-HU" dirty="0" err="1"/>
              <a:t>enthusiasm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determine</a:t>
            </a:r>
            <a:r>
              <a:rPr lang="hu-HU" dirty="0"/>
              <a:t> a </a:t>
            </a:r>
            <a:r>
              <a:rPr lang="hu-HU" dirty="0" err="1"/>
              <a:t>student’s</a:t>
            </a:r>
            <a:r>
              <a:rPr lang="hu-HU" dirty="0"/>
              <a:t> </a:t>
            </a:r>
            <a:r>
              <a:rPr lang="hu-HU" dirty="0" err="1"/>
              <a:t>carrier</a:t>
            </a:r>
            <a:r>
              <a:rPr lang="hu-HU" dirty="0"/>
              <a:t> </a:t>
            </a:r>
            <a:r>
              <a:rPr lang="hu-HU" dirty="0" err="1"/>
              <a:t>choice</a:t>
            </a:r>
            <a:r>
              <a:rPr lang="hu-HU" dirty="0"/>
              <a:t>.)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 err="1"/>
              <a:t>Firstly</a:t>
            </a:r>
            <a:r>
              <a:rPr lang="hu-HU" dirty="0"/>
              <a:t>,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know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basic</a:t>
            </a:r>
            <a:r>
              <a:rPr lang="hu-HU" dirty="0"/>
              <a:t> </a:t>
            </a:r>
            <a:r>
              <a:rPr lang="hu-HU" dirty="0" err="1"/>
              <a:t>criterias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a </a:t>
            </a:r>
            <a:r>
              <a:rPr lang="hu-HU" dirty="0" err="1"/>
              <a:t>good</a:t>
            </a:r>
            <a:r>
              <a:rPr lang="hu-HU" dirty="0"/>
              <a:t> and </a:t>
            </a:r>
            <a:r>
              <a:rPr lang="hu-HU" dirty="0" err="1"/>
              <a:t>interesting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 err="1"/>
              <a:t>Secondly</a:t>
            </a:r>
            <a:r>
              <a:rPr lang="hu-HU" dirty="0"/>
              <a:t>,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ensure</a:t>
            </a:r>
            <a:r>
              <a:rPr lang="hu-HU" dirty="0"/>
              <a:t> a </a:t>
            </a:r>
            <a:r>
              <a:rPr lang="hu-HU" dirty="0" err="1"/>
              <a:t>consistently</a:t>
            </a:r>
            <a:r>
              <a:rPr lang="hu-HU" dirty="0"/>
              <a:t> </a:t>
            </a:r>
            <a:r>
              <a:rPr lang="hu-HU" dirty="0" err="1"/>
              <a:t>high</a:t>
            </a:r>
            <a:r>
              <a:rPr lang="hu-HU" dirty="0"/>
              <a:t> </a:t>
            </a:r>
            <a:r>
              <a:rPr lang="hu-HU" dirty="0" err="1"/>
              <a:t>quality</a:t>
            </a:r>
            <a:r>
              <a:rPr lang="hu-HU" dirty="0"/>
              <a:t> of </a:t>
            </a:r>
            <a:r>
              <a:rPr lang="hu-HU" dirty="0" err="1"/>
              <a:t>lectures</a:t>
            </a:r>
            <a:r>
              <a:rPr lang="hu-HU" dirty="0"/>
              <a:t> </a:t>
            </a:r>
            <a:r>
              <a:rPr lang="hu-HU" dirty="0" err="1"/>
              <a:t>across</a:t>
            </a:r>
            <a:r>
              <a:rPr lang="hu-HU" dirty="0"/>
              <a:t> </a:t>
            </a:r>
            <a:r>
              <a:rPr lang="hu-HU" dirty="0" err="1"/>
              <a:t>multiple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9606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Let’s</a:t>
            </a:r>
            <a:r>
              <a:rPr lang="hu-HU" dirty="0"/>
              <a:t> </a:t>
            </a:r>
            <a:r>
              <a:rPr lang="hu-HU" dirty="0" err="1"/>
              <a:t>talk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interesting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 part.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A </a:t>
            </a:r>
            <a:r>
              <a:rPr lang="hu-HU" dirty="0" err="1"/>
              <a:t>logically</a:t>
            </a:r>
            <a:r>
              <a:rPr lang="hu-HU" dirty="0"/>
              <a:t> </a:t>
            </a:r>
            <a:r>
              <a:rPr lang="hu-HU" dirty="0" err="1"/>
              <a:t>built</a:t>
            </a:r>
            <a:r>
              <a:rPr lang="hu-HU" dirty="0"/>
              <a:t> </a:t>
            </a:r>
            <a:r>
              <a:rPr lang="hu-HU" dirty="0" err="1"/>
              <a:t>structure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 is a must </a:t>
            </a:r>
            <a:r>
              <a:rPr lang="hu-HU" dirty="0" err="1"/>
              <a:t>have</a:t>
            </a:r>
            <a:r>
              <a:rPr lang="hu-HU" dirty="0"/>
              <a:t>. </a:t>
            </a:r>
            <a:r>
              <a:rPr lang="hu-HU" dirty="0" err="1"/>
              <a:t>Speak</a:t>
            </a:r>
            <a:r>
              <a:rPr lang="hu-HU" dirty="0"/>
              <a:t> </a:t>
            </a:r>
            <a:r>
              <a:rPr lang="hu-HU" dirty="0" err="1"/>
              <a:t>coherently</a:t>
            </a:r>
            <a:r>
              <a:rPr lang="hu-HU" dirty="0"/>
              <a:t>, </a:t>
            </a:r>
            <a:r>
              <a:rPr lang="hu-HU" dirty="0" err="1"/>
              <a:t>thoughtfully</a:t>
            </a:r>
            <a:r>
              <a:rPr lang="hu-HU" dirty="0"/>
              <a:t>, and </a:t>
            </a:r>
            <a:r>
              <a:rPr lang="hu-HU" dirty="0" err="1"/>
              <a:t>make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 </a:t>
            </a:r>
            <a:r>
              <a:rPr lang="hu-HU" dirty="0" err="1"/>
              <a:t>clear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highlight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keywords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 err="1"/>
              <a:t>Don’t</a:t>
            </a:r>
            <a:r>
              <a:rPr lang="hu-HU" dirty="0"/>
              <a:t> </a:t>
            </a:r>
            <a:r>
              <a:rPr lang="hu-HU" dirty="0" err="1"/>
              <a:t>forget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target</a:t>
            </a:r>
            <a:r>
              <a:rPr lang="hu-HU" dirty="0"/>
              <a:t> </a:t>
            </a:r>
            <a:r>
              <a:rPr lang="hu-HU" dirty="0" err="1"/>
              <a:t>audience</a:t>
            </a:r>
            <a:r>
              <a:rPr lang="hu-HU" dirty="0"/>
              <a:t>, </a:t>
            </a:r>
            <a:r>
              <a:rPr lang="hu-HU" dirty="0" err="1"/>
              <a:t>as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pace</a:t>
            </a:r>
            <a:r>
              <a:rPr lang="hu-HU" dirty="0"/>
              <a:t> and </a:t>
            </a:r>
            <a:r>
              <a:rPr lang="hu-HU" dirty="0" err="1"/>
              <a:t>style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 has </a:t>
            </a:r>
            <a:r>
              <a:rPr lang="hu-HU" dirty="0" err="1"/>
              <a:t>to</a:t>
            </a:r>
            <a:r>
              <a:rPr lang="hu-HU" dirty="0"/>
              <a:t> fit </a:t>
            </a:r>
            <a:r>
              <a:rPr lang="hu-HU" dirty="0" err="1"/>
              <a:t>them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 err="1"/>
              <a:t>Watch</a:t>
            </a:r>
            <a:r>
              <a:rPr lang="hu-HU" dirty="0"/>
              <a:t>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reactions</a:t>
            </a:r>
            <a:r>
              <a:rPr lang="hu-HU" dirty="0"/>
              <a:t> and </a:t>
            </a:r>
            <a:r>
              <a:rPr lang="hu-HU" dirty="0" err="1"/>
              <a:t>try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adapt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needs</a:t>
            </a:r>
            <a:r>
              <a:rPr lang="hu-HU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 err="1"/>
              <a:t>Diagrams</a:t>
            </a:r>
            <a:r>
              <a:rPr lang="hu-HU" dirty="0"/>
              <a:t>, </a:t>
            </a:r>
            <a:r>
              <a:rPr lang="hu-HU" dirty="0" err="1"/>
              <a:t>tables</a:t>
            </a:r>
            <a:r>
              <a:rPr lang="hu-HU" dirty="0"/>
              <a:t> and </a:t>
            </a:r>
            <a:r>
              <a:rPr lang="hu-HU" dirty="0" err="1"/>
              <a:t>figures</a:t>
            </a:r>
            <a:r>
              <a:rPr lang="hu-HU" dirty="0"/>
              <a:t> </a:t>
            </a:r>
            <a:r>
              <a:rPr lang="hu-HU" dirty="0" err="1"/>
              <a:t>help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visualize</a:t>
            </a:r>
            <a:r>
              <a:rPr lang="hu-HU" dirty="0"/>
              <a:t> </a:t>
            </a:r>
            <a:r>
              <a:rPr lang="hu-HU" dirty="0" err="1"/>
              <a:t>data</a:t>
            </a:r>
            <a:r>
              <a:rPr lang="hu-HU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Share</a:t>
            </a:r>
            <a:r>
              <a:rPr lang="hu-HU" dirty="0"/>
              <a:t> </a:t>
            </a:r>
            <a:r>
              <a:rPr lang="hu-HU" dirty="0" err="1"/>
              <a:t>real</a:t>
            </a:r>
            <a:r>
              <a:rPr lang="hu-HU" dirty="0"/>
              <a:t> life </a:t>
            </a:r>
            <a:r>
              <a:rPr lang="hu-HU" dirty="0" err="1"/>
              <a:t>examples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practical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of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topic</a:t>
            </a:r>
            <a:r>
              <a:rPr lang="hu-HU" dirty="0"/>
              <a:t>, and </a:t>
            </a:r>
            <a:r>
              <a:rPr lang="hu-HU" dirty="0" err="1"/>
              <a:t>personal</a:t>
            </a:r>
            <a:r>
              <a:rPr lang="hu-HU" dirty="0"/>
              <a:t> </a:t>
            </a:r>
            <a:r>
              <a:rPr lang="hu-HU" dirty="0" err="1"/>
              <a:t>experiences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draw</a:t>
            </a:r>
            <a:r>
              <a:rPr lang="hu-HU" dirty="0"/>
              <a:t> </a:t>
            </a:r>
            <a:r>
              <a:rPr lang="hu-HU" dirty="0" err="1"/>
              <a:t>attention</a:t>
            </a:r>
            <a:r>
              <a:rPr lang="hu-HU" dirty="0"/>
              <a:t>. </a:t>
            </a:r>
            <a:r>
              <a:rPr lang="hu-HU" dirty="0" err="1"/>
              <a:t>Students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be more </a:t>
            </a:r>
            <a:r>
              <a:rPr lang="hu-HU" dirty="0" err="1"/>
              <a:t>motivated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work</a:t>
            </a:r>
            <a:r>
              <a:rPr lang="hu-HU" dirty="0"/>
              <a:t> </a:t>
            </a:r>
            <a:r>
              <a:rPr lang="hu-HU" dirty="0" err="1"/>
              <a:t>hard</a:t>
            </a:r>
            <a:r>
              <a:rPr lang="hu-HU" dirty="0"/>
              <a:t> </a:t>
            </a:r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they</a:t>
            </a:r>
            <a:r>
              <a:rPr lang="hu-HU" dirty="0"/>
              <a:t> </a:t>
            </a:r>
            <a:r>
              <a:rPr lang="hu-HU" dirty="0" err="1"/>
              <a:t>see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value</a:t>
            </a:r>
            <a:r>
              <a:rPr lang="hu-HU" dirty="0"/>
              <a:t> of </a:t>
            </a:r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they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50645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Remember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picture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worth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thousand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words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always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colorful, eye-catching presentation with many pictures, videos, and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necessary amount of text</a:t>
            </a:r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037155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come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following</a:t>
            </a:r>
            <a:r>
              <a:rPr lang="hu-HU" dirty="0"/>
              <a:t> </a:t>
            </a:r>
            <a:r>
              <a:rPr lang="hu-HU" dirty="0" err="1"/>
              <a:t>ideas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ensure</a:t>
            </a:r>
            <a:r>
              <a:rPr lang="hu-HU" dirty="0"/>
              <a:t> </a:t>
            </a:r>
            <a:r>
              <a:rPr lang="hu-HU" dirty="0" err="1"/>
              <a:t>consistently</a:t>
            </a:r>
            <a:r>
              <a:rPr lang="hu-HU" dirty="0"/>
              <a:t> </a:t>
            </a:r>
            <a:r>
              <a:rPr lang="hu-HU" dirty="0" err="1"/>
              <a:t>high</a:t>
            </a:r>
            <a:r>
              <a:rPr lang="hu-HU" dirty="0"/>
              <a:t> </a:t>
            </a:r>
            <a:r>
              <a:rPr lang="hu-HU" dirty="0" err="1"/>
              <a:t>quality</a:t>
            </a:r>
            <a:r>
              <a:rPr lang="hu-HU" dirty="0"/>
              <a:t> of </a:t>
            </a:r>
            <a:r>
              <a:rPr lang="hu-HU" dirty="0" err="1"/>
              <a:t>lectures</a:t>
            </a:r>
            <a:r>
              <a:rPr lang="hu-HU" dirty="0"/>
              <a:t>: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hu-HU" dirty="0"/>
              <a:t>Website of </a:t>
            </a:r>
            <a:r>
              <a:rPr lang="hu-HU" dirty="0" err="1"/>
              <a:t>all</a:t>
            </a:r>
            <a:r>
              <a:rPr lang="hu-HU" dirty="0"/>
              <a:t> </a:t>
            </a:r>
            <a:r>
              <a:rPr lang="hu-HU" dirty="0" err="1"/>
              <a:t>previous</a:t>
            </a:r>
            <a:r>
              <a:rPr lang="hu-HU" dirty="0"/>
              <a:t> </a:t>
            </a:r>
            <a:r>
              <a:rPr lang="hu-HU" dirty="0" err="1"/>
              <a:t>lectures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student</a:t>
            </a:r>
            <a:r>
              <a:rPr lang="hu-HU" dirty="0"/>
              <a:t> </a:t>
            </a:r>
            <a:r>
              <a:rPr lang="hu-HU" dirty="0" err="1"/>
              <a:t>feedback</a:t>
            </a:r>
            <a:r>
              <a:rPr lang="hu-HU" dirty="0"/>
              <a:t>.</a:t>
            </a:r>
            <a:endParaRPr lang="en-US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Uniform draft and design with a </a:t>
            </a:r>
            <a:r>
              <a:rPr lang="en-US" dirty="0" err="1"/>
              <a:t>powerpoint</a:t>
            </a:r>
            <a:r>
              <a:rPr lang="en-US" dirty="0"/>
              <a:t> based template.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hu-HU" dirty="0" err="1"/>
              <a:t>Mentors</a:t>
            </a:r>
            <a:r>
              <a:rPr lang="hu-HU" dirty="0"/>
              <a:t> </a:t>
            </a:r>
            <a:r>
              <a:rPr lang="hu-HU" dirty="0" err="1"/>
              <a:t>who</a:t>
            </a:r>
            <a:r>
              <a:rPr lang="hu-HU" dirty="0"/>
              <a:t> </a:t>
            </a:r>
            <a:r>
              <a:rPr lang="hu-HU" dirty="0" err="1"/>
              <a:t>help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keep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standards.</a:t>
            </a:r>
            <a:endParaRPr lang="en-US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44849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recommend</a:t>
            </a:r>
            <a:r>
              <a:rPr lang="hu-HU" dirty="0"/>
              <a:t> </a:t>
            </a:r>
            <a:r>
              <a:rPr lang="hu-HU" dirty="0" err="1"/>
              <a:t>creating</a:t>
            </a:r>
            <a:r>
              <a:rPr lang="hu-HU" dirty="0"/>
              <a:t> a website,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which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share</a:t>
            </a:r>
            <a:r>
              <a:rPr lang="hu-HU" dirty="0"/>
              <a:t> </a:t>
            </a:r>
            <a:r>
              <a:rPr lang="hu-HU" dirty="0" err="1"/>
              <a:t>presentations</a:t>
            </a:r>
            <a:r>
              <a:rPr lang="hu-HU" dirty="0"/>
              <a:t> and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experiences</a:t>
            </a:r>
            <a:r>
              <a:rPr lang="hu-HU" dirty="0"/>
              <a:t> </a:t>
            </a:r>
            <a:r>
              <a:rPr lang="hu-HU" dirty="0" err="1"/>
              <a:t>amongst</a:t>
            </a:r>
            <a:r>
              <a:rPr lang="hu-HU" dirty="0"/>
              <a:t> </a:t>
            </a:r>
            <a:r>
              <a:rPr lang="hu-HU" dirty="0" err="1"/>
              <a:t>themselves</a:t>
            </a:r>
            <a:r>
              <a:rPr lang="hu-HU" dirty="0"/>
              <a:t>. </a:t>
            </a:r>
            <a:r>
              <a:rPr lang="hu-HU" dirty="0" err="1"/>
              <a:t>This</a:t>
            </a:r>
            <a:r>
              <a:rPr lang="hu-HU" dirty="0"/>
              <a:t> website </a:t>
            </a:r>
            <a:r>
              <a:rPr lang="hu-HU" dirty="0" err="1"/>
              <a:t>could</a:t>
            </a:r>
            <a:r>
              <a:rPr lang="hu-HU" dirty="0"/>
              <a:t> </a:t>
            </a:r>
            <a:r>
              <a:rPr lang="hu-HU" dirty="0" err="1"/>
              <a:t>also</a:t>
            </a:r>
            <a:r>
              <a:rPr lang="hu-HU" dirty="0"/>
              <a:t> </a:t>
            </a:r>
            <a:r>
              <a:rPr lang="hu-HU" dirty="0" err="1"/>
              <a:t>contain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students</a:t>
            </a:r>
            <a:r>
              <a:rPr lang="hu-HU" dirty="0"/>
              <a:t>’ </a:t>
            </a:r>
            <a:r>
              <a:rPr lang="hu-HU" dirty="0" err="1"/>
              <a:t>feedbacks</a:t>
            </a:r>
            <a:r>
              <a:rPr lang="hu-HU" dirty="0"/>
              <a:t>, </a:t>
            </a:r>
            <a:r>
              <a:rPr lang="hu-HU" dirty="0" err="1"/>
              <a:t>materials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education</a:t>
            </a:r>
            <a:r>
              <a:rPr lang="hu-HU" dirty="0"/>
              <a:t> like </a:t>
            </a:r>
            <a:r>
              <a:rPr lang="hu-HU" dirty="0" err="1"/>
              <a:t>illustrations</a:t>
            </a:r>
            <a:r>
              <a:rPr lang="hu-HU" dirty="0"/>
              <a:t>.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could</a:t>
            </a:r>
            <a:r>
              <a:rPr lang="hu-HU" dirty="0"/>
              <a:t> </a:t>
            </a:r>
            <a:r>
              <a:rPr lang="hu-HU" dirty="0" err="1"/>
              <a:t>greatly</a:t>
            </a:r>
            <a:r>
              <a:rPr lang="hu-HU" dirty="0"/>
              <a:t> </a:t>
            </a:r>
            <a:r>
              <a:rPr lang="hu-HU" dirty="0" err="1"/>
              <a:t>increase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quality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lectures</a:t>
            </a:r>
            <a:r>
              <a:rPr lang="hu-HU" dirty="0"/>
              <a:t> over </a:t>
            </a:r>
            <a:r>
              <a:rPr lang="hu-HU" dirty="0" err="1"/>
              <a:t>time</a:t>
            </a:r>
            <a:r>
              <a:rPr lang="hu-HU" dirty="0"/>
              <a:t>.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>
            <a:spLocks noGrp="1"/>
          </p:cNvSpPr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7"/>
          <p:cNvSpPr txBox="1">
            <a:spLocks noGrp="1"/>
          </p:cNvSpPr>
          <p:nvPr>
            <p:ph type="subTitle" idx="1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title" idx="2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subTitle" idx="3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title" idx="5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ubTitle" idx="6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title" idx="7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subTitle" idx="8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title" idx="9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ubTitle" idx="13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title" idx="14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subTitle" idx="15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  <p:sldLayoutId id="2147483661" r:id="rId6"/>
    <p:sldLayoutId id="2147483663" r:id="rId7"/>
    <p:sldLayoutId id="2147483664" r:id="rId8"/>
    <p:sldLayoutId id="2147483671" r:id="rId9"/>
    <p:sldLayoutId id="2147483673" r:id="rId10"/>
    <p:sldLayoutId id="2147483675" r:id="rId11"/>
    <p:sldLayoutId id="214748367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UPJŠ </a:t>
            </a:r>
            <a:r>
              <a:rPr lang="hu-HU" dirty="0" err="1"/>
              <a:t>Challenge</a:t>
            </a:r>
            <a:endParaRPr lang="hu-HU"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77303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GOOD LECTURE TEMPLATE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id="{660647EA-50FE-400E-99E9-705D0DC9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51" y="389592"/>
            <a:ext cx="1788799" cy="4569491"/>
          </a:xfrm>
          <a:prstGeom prst="rect">
            <a:avLst/>
          </a:prstGeom>
        </p:spPr>
      </p:pic>
      <p:sp>
        <p:nvSpPr>
          <p:cNvPr id="10" name="Google Shape;2114;p64">
            <a:extLst>
              <a:ext uri="{FF2B5EF4-FFF2-40B4-BE49-F238E27FC236}">
                <a16:creationId xmlns:a16="http://schemas.microsoft.com/office/drawing/2014/main" id="{D4433EB1-0D35-4885-B384-5ED4414630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9185" y="2389084"/>
            <a:ext cx="2357950" cy="607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>
                <a:solidFill>
                  <a:schemeClr val="accent1"/>
                </a:solidFill>
              </a:rPr>
              <a:t>TEMPLATES</a:t>
            </a:r>
            <a:endParaRPr sz="2400" dirty="0">
              <a:solidFill>
                <a:schemeClr val="accent1"/>
              </a:solidFill>
            </a:endParaRPr>
          </a:p>
        </p:txBody>
      </p:sp>
      <p:cxnSp>
        <p:nvCxnSpPr>
          <p:cNvPr id="11" name="Google Shape;2115;p64">
            <a:extLst>
              <a:ext uri="{FF2B5EF4-FFF2-40B4-BE49-F238E27FC236}">
                <a16:creationId xmlns:a16="http://schemas.microsoft.com/office/drawing/2014/main" id="{EA9B6EB3-F24D-4399-8944-81C220F698F1}"/>
              </a:ext>
            </a:extLst>
          </p:cNvPr>
          <p:cNvCxnSpPr>
            <a:cxnSpLocks/>
          </p:cNvCxnSpPr>
          <p:nvPr/>
        </p:nvCxnSpPr>
        <p:spPr>
          <a:xfrm>
            <a:off x="3231517" y="2358081"/>
            <a:ext cx="1985941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3" name="Google Shape;2113;p64">
            <a:extLst>
              <a:ext uri="{FF2B5EF4-FFF2-40B4-BE49-F238E27FC236}">
                <a16:creationId xmlns:a16="http://schemas.microsoft.com/office/drawing/2014/main" id="{07401AAB-6117-4328-AE8E-345E18D2F2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099593" y="2980014"/>
            <a:ext cx="3116789" cy="17072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bg1"/>
                </a:solidFill>
              </a:rPr>
              <a:t>Pre-made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slides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to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guide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lecturers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to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use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the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suggested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structure</a:t>
            </a:r>
            <a:r>
              <a:rPr lang="hu-HU" dirty="0">
                <a:solidFill>
                  <a:schemeClr val="bg1"/>
                </a:solidFill>
              </a:rPr>
              <a:t>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bg1"/>
                </a:solidFill>
              </a:rPr>
              <a:t>Helps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to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keep</a:t>
            </a:r>
            <a:r>
              <a:rPr lang="hu-HU" dirty="0">
                <a:solidFill>
                  <a:schemeClr val="bg1"/>
                </a:solidFill>
              </a:rPr>
              <a:t> a uniform design.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405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36,517 Business mentor Stock Photos, Images | Download Business mentor  Pictures on Depositphotos®">
            <a:extLst>
              <a:ext uri="{FF2B5EF4-FFF2-40B4-BE49-F238E27FC236}">
                <a16:creationId xmlns:a16="http://schemas.microsoft.com/office/drawing/2014/main" id="{939654EE-EF7E-4A6F-960A-A3B6A7349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38" y="0"/>
            <a:ext cx="771524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ím 5">
            <a:extLst>
              <a:ext uri="{FF2B5EF4-FFF2-40B4-BE49-F238E27FC236}">
                <a16:creationId xmlns:a16="http://schemas.microsoft.com/office/drawing/2014/main" id="{19910918-8399-4BC7-A78B-7C3EF9BFF784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4656762" y="68507"/>
            <a:ext cx="2035221" cy="600004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</a:rPr>
              <a:t>MENTOR</a:t>
            </a:r>
          </a:p>
        </p:txBody>
      </p:sp>
    </p:spTree>
    <p:extLst>
      <p:ext uri="{BB962C8B-B14F-4D97-AF65-F5344CB8AC3E}">
        <p14:creationId xmlns:p14="http://schemas.microsoft.com/office/powerpoint/2010/main" val="2790837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61"/>
          <p:cNvSpPr txBox="1">
            <a:spLocks noGrp="1"/>
          </p:cNvSpPr>
          <p:nvPr>
            <p:ph type="title" idx="4"/>
          </p:nvPr>
        </p:nvSpPr>
        <p:spPr>
          <a:xfrm>
            <a:off x="953868" y="429657"/>
            <a:ext cx="2067001" cy="548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SUMMARY</a:t>
            </a:r>
            <a:endParaRPr dirty="0"/>
          </a:p>
        </p:txBody>
      </p:sp>
      <p:cxnSp>
        <p:nvCxnSpPr>
          <p:cNvPr id="2071" name="Google Shape;2071;p61"/>
          <p:cNvCxnSpPr>
            <a:cxnSpLocks/>
          </p:cNvCxnSpPr>
          <p:nvPr/>
        </p:nvCxnSpPr>
        <p:spPr>
          <a:xfrm>
            <a:off x="1014625" y="414022"/>
            <a:ext cx="172468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72" name="Google Shape;2072;p61"/>
          <p:cNvSpPr txBox="1">
            <a:spLocks noGrp="1"/>
          </p:cNvSpPr>
          <p:nvPr>
            <p:ph type="title"/>
          </p:nvPr>
        </p:nvSpPr>
        <p:spPr>
          <a:xfrm>
            <a:off x="261641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EXAMPLES</a:t>
            </a:r>
            <a:endParaRPr dirty="0"/>
          </a:p>
        </p:txBody>
      </p:sp>
      <p:sp>
        <p:nvSpPr>
          <p:cNvPr id="2073" name="Google Shape;2073;p61"/>
          <p:cNvSpPr txBox="1">
            <a:spLocks noGrp="1"/>
          </p:cNvSpPr>
          <p:nvPr>
            <p:ph type="subTitle" idx="1"/>
          </p:nvPr>
        </p:nvSpPr>
        <p:spPr>
          <a:xfrm>
            <a:off x="2506920" y="2219797"/>
            <a:ext cx="2285999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on</a:t>
            </a:r>
            <a:r>
              <a:rPr lang="hu-HU" dirty="0"/>
              <a:t> a </a:t>
            </a:r>
            <a:r>
              <a:rPr lang="hu-HU" dirty="0" err="1"/>
              <a:t>webpage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previous</a:t>
            </a:r>
            <a:r>
              <a:rPr lang="hu-HU" dirty="0"/>
              <a:t> </a:t>
            </a:r>
            <a:r>
              <a:rPr lang="hu-HU" dirty="0" err="1"/>
              <a:t>presentations</a:t>
            </a:r>
            <a:endParaRPr dirty="0"/>
          </a:p>
        </p:txBody>
      </p:sp>
      <p:sp>
        <p:nvSpPr>
          <p:cNvPr id="2074" name="Google Shape;2074;p61"/>
          <p:cNvSpPr txBox="1">
            <a:spLocks noGrp="1"/>
          </p:cNvSpPr>
          <p:nvPr>
            <p:ph type="title" idx="2"/>
          </p:nvPr>
        </p:nvSpPr>
        <p:spPr>
          <a:xfrm>
            <a:off x="4706905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TEMPLATES</a:t>
            </a:r>
            <a:endParaRPr dirty="0"/>
          </a:p>
        </p:txBody>
      </p:sp>
      <p:sp>
        <p:nvSpPr>
          <p:cNvPr id="2075" name="Google Shape;2075;p61"/>
          <p:cNvSpPr txBox="1">
            <a:spLocks noGrp="1"/>
          </p:cNvSpPr>
          <p:nvPr>
            <p:ph type="subTitle" idx="3"/>
          </p:nvPr>
        </p:nvSpPr>
        <p:spPr>
          <a:xfrm>
            <a:off x="4706904" y="2324765"/>
            <a:ext cx="2067000" cy="4517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as</a:t>
            </a:r>
            <a:r>
              <a:rPr lang="hu-HU" dirty="0"/>
              <a:t> </a:t>
            </a:r>
            <a:r>
              <a:rPr lang="hu-HU" dirty="0" err="1"/>
              <a:t>guidelines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6" name="Google Shape;2076;p61"/>
          <p:cNvSpPr txBox="1">
            <a:spLocks noGrp="1"/>
          </p:cNvSpPr>
          <p:nvPr>
            <p:ph type="title" idx="5"/>
          </p:nvPr>
        </p:nvSpPr>
        <p:spPr>
          <a:xfrm>
            <a:off x="579722" y="1818541"/>
            <a:ext cx="2194215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INTERESTING</a:t>
            </a:r>
            <a:endParaRPr dirty="0"/>
          </a:p>
        </p:txBody>
      </p:sp>
      <p:sp>
        <p:nvSpPr>
          <p:cNvPr id="2077" name="Google Shape;2077;p61"/>
          <p:cNvSpPr txBox="1">
            <a:spLocks noGrp="1"/>
          </p:cNvSpPr>
          <p:nvPr>
            <p:ph type="subTitle" idx="6"/>
          </p:nvPr>
        </p:nvSpPr>
        <p:spPr>
          <a:xfrm>
            <a:off x="579723" y="2259604"/>
            <a:ext cx="2067000" cy="4668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presentations</a:t>
            </a:r>
            <a:endParaRPr dirty="0"/>
          </a:p>
        </p:txBody>
      </p:sp>
      <p:sp>
        <p:nvSpPr>
          <p:cNvPr id="2078" name="Google Shape;2078;p61"/>
          <p:cNvSpPr txBox="1">
            <a:spLocks noGrp="1"/>
          </p:cNvSpPr>
          <p:nvPr>
            <p:ph type="title" idx="7"/>
          </p:nvPr>
        </p:nvSpPr>
        <p:spPr>
          <a:xfrm>
            <a:off x="1305323" y="3247434"/>
            <a:ext cx="6533353" cy="9651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>
                <a:solidFill>
                  <a:srgbClr val="FFAB40"/>
                </a:solidFill>
              </a:rPr>
              <a:t>With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the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help</a:t>
            </a:r>
            <a:r>
              <a:rPr lang="hu-HU" dirty="0">
                <a:solidFill>
                  <a:srgbClr val="FFAB40"/>
                </a:solidFill>
              </a:rPr>
              <a:t> of </a:t>
            </a:r>
            <a:r>
              <a:rPr lang="hu-HU" dirty="0" err="1">
                <a:solidFill>
                  <a:srgbClr val="FFAB40"/>
                </a:solidFill>
              </a:rPr>
              <a:t>these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ideas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you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can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maintain</a:t>
            </a:r>
            <a:r>
              <a:rPr lang="hu-HU" dirty="0">
                <a:solidFill>
                  <a:srgbClr val="FFAB40"/>
                </a:solidFill>
              </a:rPr>
              <a:t> a </a:t>
            </a:r>
            <a:r>
              <a:rPr lang="hu-HU" dirty="0" err="1">
                <a:solidFill>
                  <a:srgbClr val="FFAB40"/>
                </a:solidFill>
              </a:rPr>
              <a:t>consistently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high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quality</a:t>
            </a:r>
            <a:r>
              <a:rPr lang="hu-HU" dirty="0">
                <a:solidFill>
                  <a:srgbClr val="FFAB40"/>
                </a:solidFill>
              </a:rPr>
              <a:t> of </a:t>
            </a:r>
            <a:r>
              <a:rPr lang="hu-HU" dirty="0" err="1">
                <a:solidFill>
                  <a:srgbClr val="FFAB40"/>
                </a:solidFill>
              </a:rPr>
              <a:t>the</a:t>
            </a:r>
            <a:r>
              <a:rPr lang="hu-HU" dirty="0">
                <a:solidFill>
                  <a:srgbClr val="FFAB40"/>
                </a:solidFill>
              </a:rPr>
              <a:t> </a:t>
            </a:r>
            <a:r>
              <a:rPr lang="hu-HU" dirty="0" err="1">
                <a:solidFill>
                  <a:srgbClr val="FFAB40"/>
                </a:solidFill>
              </a:rPr>
              <a:t>lectures</a:t>
            </a:r>
            <a:r>
              <a:rPr lang="hu-HU" dirty="0">
                <a:solidFill>
                  <a:srgbClr val="FFAB40"/>
                </a:solidFill>
              </a:rPr>
              <a:t>.</a:t>
            </a:r>
            <a:endParaRPr dirty="0">
              <a:solidFill>
                <a:srgbClr val="FFAB40"/>
              </a:solidFill>
            </a:endParaRPr>
          </a:p>
        </p:txBody>
      </p:sp>
      <p:sp>
        <p:nvSpPr>
          <p:cNvPr id="2082" name="Google Shape;2082;p61"/>
          <p:cNvSpPr txBox="1">
            <a:spLocks noGrp="1"/>
          </p:cNvSpPr>
          <p:nvPr>
            <p:ph type="title" idx="14"/>
          </p:nvPr>
        </p:nvSpPr>
        <p:spPr>
          <a:xfrm>
            <a:off x="6619373" y="1820064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MENTOR</a:t>
            </a:r>
            <a:endParaRPr dirty="0"/>
          </a:p>
        </p:txBody>
      </p:sp>
      <p:sp>
        <p:nvSpPr>
          <p:cNvPr id="2083" name="Google Shape;2083;p61"/>
          <p:cNvSpPr txBox="1">
            <a:spLocks noGrp="1"/>
          </p:cNvSpPr>
          <p:nvPr>
            <p:ph type="subTitle" idx="15"/>
          </p:nvPr>
        </p:nvSpPr>
        <p:spPr>
          <a:xfrm>
            <a:off x="6540162" y="2349340"/>
            <a:ext cx="2194211" cy="4026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who</a:t>
            </a:r>
            <a:r>
              <a:rPr lang="hu-HU" dirty="0"/>
              <a:t> </a:t>
            </a:r>
            <a:r>
              <a:rPr lang="hu-HU" dirty="0" err="1"/>
              <a:t>helps</a:t>
            </a:r>
            <a:r>
              <a:rPr lang="hu-HU" dirty="0"/>
              <a:t> in </a:t>
            </a:r>
            <a:r>
              <a:rPr lang="hu-HU" dirty="0" err="1"/>
              <a:t>practice</a:t>
            </a:r>
            <a:endParaRPr dirty="0"/>
          </a:p>
        </p:txBody>
      </p:sp>
      <p:cxnSp>
        <p:nvCxnSpPr>
          <p:cNvPr id="2084" name="Google Shape;2084;p61"/>
          <p:cNvCxnSpPr/>
          <p:nvPr/>
        </p:nvCxnSpPr>
        <p:spPr>
          <a:xfrm>
            <a:off x="1218450" y="3138821"/>
            <a:ext cx="6707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2" grpId="0"/>
      <p:bldP spid="2073" grpId="0" build="p"/>
      <p:bldP spid="2074" grpId="0"/>
      <p:bldP spid="2075" grpId="0" build="p"/>
      <p:bldP spid="2076" grpId="0"/>
      <p:bldP spid="2077" grpId="0" build="p"/>
      <p:bldP spid="2078" grpId="0"/>
      <p:bldP spid="2082" grpId="0"/>
      <p:bldP spid="208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xfrm>
            <a:off x="894900" y="212092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cxnSp>
        <p:nvCxnSpPr>
          <p:cNvPr id="2161" name="Google Shape;2161;p68"/>
          <p:cNvCxnSpPr/>
          <p:nvPr/>
        </p:nvCxnSpPr>
        <p:spPr>
          <a:xfrm>
            <a:off x="1013400" y="14887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62" name="Google Shape;2162;p68"/>
          <p:cNvSpPr txBox="1"/>
          <p:nvPr/>
        </p:nvSpPr>
        <p:spPr>
          <a:xfrm>
            <a:off x="894900" y="4196425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Please keep this slide for attribution.</a:t>
            </a:r>
            <a:endParaRPr sz="11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163" name="Google Shape;2163;p68"/>
          <p:cNvCxnSpPr/>
          <p:nvPr/>
        </p:nvCxnSpPr>
        <p:spPr>
          <a:xfrm>
            <a:off x="1013400" y="34580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426950" y="1070983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WHOA!</a:t>
            </a:r>
            <a:endParaRPr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080756B-3978-4D0E-94AC-43B6C46A82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8722" y="2825651"/>
            <a:ext cx="5545873" cy="2111297"/>
          </a:xfrm>
        </p:spPr>
        <p:txBody>
          <a:bodyPr/>
          <a:lstStyle/>
          <a:p>
            <a:r>
              <a:rPr lang="hu-HU" sz="2400" dirty="0" err="1"/>
              <a:t>Did</a:t>
            </a:r>
            <a:r>
              <a:rPr lang="hu-HU" sz="2400" dirty="0"/>
              <a:t> </a:t>
            </a:r>
            <a:r>
              <a:rPr lang="hu-HU" sz="2400" dirty="0" err="1"/>
              <a:t>you</a:t>
            </a:r>
            <a:r>
              <a:rPr lang="hu-HU" sz="2400" dirty="0"/>
              <a:t> </a:t>
            </a:r>
            <a:r>
              <a:rPr lang="hu-HU" sz="2400" dirty="0" err="1"/>
              <a:t>know</a:t>
            </a:r>
            <a:r>
              <a:rPr lang="hu-HU" sz="2400" dirty="0"/>
              <a:t> </a:t>
            </a:r>
            <a:r>
              <a:rPr lang="hu-HU" sz="2400" dirty="0" err="1"/>
              <a:t>that</a:t>
            </a:r>
            <a:r>
              <a:rPr lang="hu-HU" sz="2400" dirty="0"/>
              <a:t> </a:t>
            </a:r>
            <a:r>
              <a:rPr lang="hu-HU" sz="2400" dirty="0" err="1"/>
              <a:t>students</a:t>
            </a:r>
            <a:r>
              <a:rPr lang="hu-HU" sz="2400" dirty="0"/>
              <a:t> </a:t>
            </a:r>
            <a:r>
              <a:rPr lang="hu-HU" sz="2400" dirty="0" err="1"/>
              <a:t>have</a:t>
            </a:r>
            <a:r>
              <a:rPr lang="hu-HU" sz="2400" dirty="0"/>
              <a:t> </a:t>
            </a:r>
            <a:r>
              <a:rPr lang="hu-HU" sz="2400" dirty="0" err="1"/>
              <a:t>only</a:t>
            </a:r>
            <a:r>
              <a:rPr lang="hu-HU" sz="2400" dirty="0"/>
              <a:t> 10 </a:t>
            </a:r>
            <a:r>
              <a:rPr lang="hu-HU" sz="2400" dirty="0" err="1"/>
              <a:t>minutes</a:t>
            </a:r>
            <a:r>
              <a:rPr lang="hu-HU" sz="2400" dirty="0"/>
              <a:t> of </a:t>
            </a:r>
            <a:r>
              <a:rPr lang="hu-HU" sz="2400" dirty="0" err="1"/>
              <a:t>attention</a:t>
            </a:r>
            <a:r>
              <a:rPr lang="hu-HU" sz="2400" dirty="0"/>
              <a:t> </a:t>
            </a:r>
            <a:r>
              <a:rPr lang="hu-HU" sz="2400" dirty="0" err="1"/>
              <a:t>span</a:t>
            </a:r>
            <a:r>
              <a:rPr lang="hu-HU" sz="2400" dirty="0"/>
              <a:t>, </a:t>
            </a:r>
            <a:r>
              <a:rPr lang="hu-HU" sz="2400" dirty="0" err="1"/>
              <a:t>if</a:t>
            </a:r>
            <a:r>
              <a:rPr lang="hu-HU" sz="2400" dirty="0"/>
              <a:t> </a:t>
            </a:r>
            <a:r>
              <a:rPr lang="hu-HU" sz="2400" dirty="0" err="1"/>
              <a:t>the</a:t>
            </a:r>
            <a:r>
              <a:rPr lang="hu-HU" sz="2400" dirty="0"/>
              <a:t> </a:t>
            </a:r>
            <a:r>
              <a:rPr lang="hu-HU" sz="2400" dirty="0" err="1"/>
              <a:t>lecture</a:t>
            </a:r>
            <a:r>
              <a:rPr lang="hu-HU" sz="2400" dirty="0"/>
              <a:t> is </a:t>
            </a:r>
            <a:r>
              <a:rPr lang="hu-HU" sz="2400" dirty="0" err="1"/>
              <a:t>not</a:t>
            </a:r>
            <a:r>
              <a:rPr lang="hu-HU" sz="2400" dirty="0"/>
              <a:t> </a:t>
            </a:r>
            <a:r>
              <a:rPr lang="hu-HU" sz="2400" dirty="0" err="1"/>
              <a:t>intresting</a:t>
            </a:r>
            <a:r>
              <a:rPr lang="hu-HU" sz="2400" dirty="0"/>
              <a:t> </a:t>
            </a:r>
            <a:r>
              <a:rPr lang="hu-HU" sz="2400" dirty="0" err="1"/>
              <a:t>enough</a:t>
            </a:r>
            <a:r>
              <a:rPr lang="hu-HU" sz="2400" dirty="0"/>
              <a:t>? </a:t>
            </a:r>
          </a:p>
        </p:txBody>
      </p:sp>
      <p:pic>
        <p:nvPicPr>
          <p:cNvPr id="6" name="Picture 2" descr="See The Way To Avoid Sleeping During Lectures To Get Good Grades At The End  Of The Session » Naijaloaded">
            <a:extLst>
              <a:ext uri="{FF2B5EF4-FFF2-40B4-BE49-F238E27FC236}">
                <a16:creationId xmlns:a16="http://schemas.microsoft.com/office/drawing/2014/main" id="{97E01B74-3D3D-4C1D-ABBE-DCFABF746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6552"/>
            <a:ext cx="9158868" cy="4579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03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607308" y="635349"/>
            <a:ext cx="4778359" cy="12347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Two</a:t>
            </a:r>
            <a:r>
              <a:rPr lang="hu-HU" dirty="0"/>
              <a:t> </a:t>
            </a:r>
            <a:r>
              <a:rPr lang="hu-HU" dirty="0" err="1"/>
              <a:t>similarly</a:t>
            </a:r>
            <a:r>
              <a:rPr lang="hu-HU" dirty="0"/>
              <a:t> </a:t>
            </a:r>
            <a:r>
              <a:rPr lang="hu-HU" dirty="0" err="1"/>
              <a:t>experienced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a </a:t>
            </a:r>
            <a:r>
              <a:rPr lang="hu-HU" dirty="0" err="1"/>
              <a:t>notably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impact</a:t>
            </a:r>
            <a:endParaRPr dirty="0"/>
          </a:p>
        </p:txBody>
      </p:sp>
      <p:cxnSp>
        <p:nvCxnSpPr>
          <p:cNvPr id="222" name="Google Shape;222;p45"/>
          <p:cNvCxnSpPr>
            <a:cxnSpLocks/>
          </p:cNvCxnSpPr>
          <p:nvPr/>
        </p:nvCxnSpPr>
        <p:spPr>
          <a:xfrm>
            <a:off x="844069" y="451193"/>
            <a:ext cx="427805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937338" y="3028164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Lecturer</a:t>
            </a:r>
            <a:r>
              <a:rPr lang="hu-HU" dirty="0"/>
              <a:t> A</a:t>
            </a:r>
            <a:endParaRPr dirty="0"/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937338" y="3661026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Motivated</a:t>
            </a:r>
            <a:r>
              <a:rPr lang="hu-HU" dirty="0"/>
              <a:t> </a:t>
            </a:r>
            <a:r>
              <a:rPr lang="hu-HU" dirty="0" err="1"/>
              <a:t>students</a:t>
            </a:r>
            <a:endParaRPr dirty="0"/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4816563" y="3020730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Lecturer</a:t>
            </a:r>
            <a:r>
              <a:rPr lang="hu-HU" dirty="0"/>
              <a:t> B</a:t>
            </a:r>
            <a:endParaRPr dirty="0"/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4816563" y="3661026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Bored</a:t>
            </a:r>
            <a:r>
              <a:rPr lang="hu-HU" dirty="0"/>
              <a:t> </a:t>
            </a:r>
            <a:r>
              <a:rPr lang="hu-HU" dirty="0" err="1"/>
              <a:t>students</a:t>
            </a:r>
            <a:endParaRPr dirty="0"/>
          </a:p>
        </p:txBody>
      </p:sp>
      <p:cxnSp>
        <p:nvCxnSpPr>
          <p:cNvPr id="227" name="Google Shape;227;p45"/>
          <p:cNvCxnSpPr/>
          <p:nvPr/>
        </p:nvCxnSpPr>
        <p:spPr>
          <a:xfrm>
            <a:off x="2996488" y="3604483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5875713" y="3604483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Ábra 2" descr="Tanterem egyszínű kitöltéssel">
            <a:extLst>
              <a:ext uri="{FF2B5EF4-FFF2-40B4-BE49-F238E27FC236}">
                <a16:creationId xmlns:a16="http://schemas.microsoft.com/office/drawing/2014/main" id="{D55FD7FC-42EC-4739-A3C5-CC7C3FD949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2669" y="2330435"/>
            <a:ext cx="914400" cy="914400"/>
          </a:xfrm>
          <a:prstGeom prst="rect">
            <a:avLst/>
          </a:prstGeom>
        </p:spPr>
      </p:pic>
      <p:pic>
        <p:nvPicPr>
          <p:cNvPr id="12" name="Ábra 11" descr="Tanterem egyszínű kitöltéssel">
            <a:extLst>
              <a:ext uri="{FF2B5EF4-FFF2-40B4-BE49-F238E27FC236}">
                <a16:creationId xmlns:a16="http://schemas.microsoft.com/office/drawing/2014/main" id="{91E6F140-F1D8-41A2-8221-FB99C9D6A4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54413" y="2299455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3836020" y="2029523"/>
            <a:ext cx="4780156" cy="21084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+mj-lt"/>
              <a:buAutoNum type="arabicPeriod"/>
            </a:pPr>
            <a:r>
              <a:rPr lang="hu-HU" sz="1600" dirty="0">
                <a:solidFill>
                  <a:schemeClr val="lt1"/>
                </a:solidFill>
              </a:rPr>
              <a:t>The </a:t>
            </a:r>
            <a:r>
              <a:rPr lang="hu-HU" sz="1600" dirty="0" err="1">
                <a:solidFill>
                  <a:schemeClr val="lt1"/>
                </a:solidFill>
              </a:rPr>
              <a:t>basic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criteria</a:t>
            </a:r>
            <a:r>
              <a:rPr lang="hu-HU" sz="1600" dirty="0">
                <a:solidFill>
                  <a:schemeClr val="lt1"/>
                </a:solidFill>
              </a:rPr>
              <a:t> must be </a:t>
            </a:r>
            <a:r>
              <a:rPr lang="hu-HU" sz="1600" dirty="0" err="1">
                <a:solidFill>
                  <a:schemeClr val="lt1"/>
                </a:solidFill>
              </a:rPr>
              <a:t>provided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for</a:t>
            </a:r>
            <a:r>
              <a:rPr lang="hu-HU" sz="1600" dirty="0">
                <a:solidFill>
                  <a:schemeClr val="lt1"/>
                </a:solidFill>
              </a:rPr>
              <a:t> a </a:t>
            </a:r>
            <a:r>
              <a:rPr lang="hu-HU" sz="1600" dirty="0" err="1">
                <a:solidFill>
                  <a:schemeClr val="lt1"/>
                </a:solidFill>
              </a:rPr>
              <a:t>good</a:t>
            </a:r>
            <a:r>
              <a:rPr lang="hu-HU" sz="1600" dirty="0">
                <a:solidFill>
                  <a:schemeClr val="lt1"/>
                </a:solidFill>
              </a:rPr>
              <a:t> and </a:t>
            </a:r>
            <a:r>
              <a:rPr lang="hu-HU" sz="1600" b="1" dirty="0" err="1">
                <a:solidFill>
                  <a:schemeClr val="lt2"/>
                </a:solidFill>
              </a:rPr>
              <a:t>interesting</a:t>
            </a:r>
            <a:r>
              <a:rPr lang="hu-HU" sz="1600" b="1" dirty="0">
                <a:solidFill>
                  <a:schemeClr val="lt2"/>
                </a:solidFill>
              </a:rPr>
              <a:t> </a:t>
            </a:r>
            <a:r>
              <a:rPr lang="hu-HU" sz="1600" b="1" dirty="0" err="1">
                <a:solidFill>
                  <a:schemeClr val="lt2"/>
                </a:solidFill>
              </a:rPr>
              <a:t>presentation</a:t>
            </a:r>
            <a:r>
              <a:rPr lang="hu-HU" sz="1600" b="1" dirty="0">
                <a:solidFill>
                  <a:schemeClr val="lt2"/>
                </a:solidFill>
              </a:rPr>
              <a:t>.</a:t>
            </a: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+mj-lt"/>
              <a:buAutoNum type="arabicPeriod"/>
            </a:pPr>
            <a:endParaRPr sz="1600" dirty="0">
              <a:solidFill>
                <a:schemeClr val="lt1"/>
              </a:solidFill>
            </a:endParaRPr>
          </a:p>
          <a:p>
            <a:pPr marL="4826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+mj-lt"/>
              <a:buAutoNum type="arabicPeriod"/>
            </a:pPr>
            <a:r>
              <a:rPr lang="hu-HU" sz="1600" dirty="0" err="1">
                <a:solidFill>
                  <a:schemeClr val="lt1"/>
                </a:solidFill>
              </a:rPr>
              <a:t>To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ensure</a:t>
            </a:r>
            <a:r>
              <a:rPr lang="hu-HU" sz="1600" dirty="0">
                <a:solidFill>
                  <a:schemeClr val="lt1"/>
                </a:solidFill>
              </a:rPr>
              <a:t> a </a:t>
            </a:r>
            <a:r>
              <a:rPr lang="hu-HU" sz="1600" b="1" dirty="0" err="1">
                <a:solidFill>
                  <a:schemeClr val="lt2"/>
                </a:solidFill>
              </a:rPr>
              <a:t>consistently</a:t>
            </a:r>
            <a:r>
              <a:rPr lang="hu-HU" sz="1600" b="1" dirty="0">
                <a:solidFill>
                  <a:schemeClr val="lt2"/>
                </a:solidFill>
              </a:rPr>
              <a:t> </a:t>
            </a:r>
            <a:r>
              <a:rPr lang="hu-HU" sz="1600" b="1" dirty="0" err="1">
                <a:solidFill>
                  <a:schemeClr val="lt2"/>
                </a:solidFill>
              </a:rPr>
              <a:t>high</a:t>
            </a:r>
            <a:r>
              <a:rPr lang="hu-HU" sz="1600" b="1" dirty="0">
                <a:solidFill>
                  <a:schemeClr val="lt2"/>
                </a:solidFill>
              </a:rPr>
              <a:t> </a:t>
            </a:r>
            <a:r>
              <a:rPr lang="hu-HU" sz="1600" b="1" dirty="0" err="1">
                <a:solidFill>
                  <a:schemeClr val="lt2"/>
                </a:solidFill>
              </a:rPr>
              <a:t>quality</a:t>
            </a:r>
            <a:r>
              <a:rPr lang="hu-HU" sz="1600" b="1" dirty="0">
                <a:solidFill>
                  <a:schemeClr val="lt2"/>
                </a:solidFill>
              </a:rPr>
              <a:t> </a:t>
            </a:r>
            <a:r>
              <a:rPr lang="hu-HU" sz="1600" dirty="0">
                <a:solidFill>
                  <a:schemeClr val="lt1"/>
                </a:solidFill>
              </a:rPr>
              <a:t>of </a:t>
            </a:r>
            <a:r>
              <a:rPr lang="hu-HU" sz="1600" dirty="0" err="1">
                <a:solidFill>
                  <a:schemeClr val="lt1"/>
                </a:solidFill>
              </a:rPr>
              <a:t>lectures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across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multiple</a:t>
            </a:r>
            <a:r>
              <a:rPr lang="hu-HU" sz="1600" dirty="0">
                <a:solidFill>
                  <a:schemeClr val="lt1"/>
                </a:solidFill>
              </a:rPr>
              <a:t> </a:t>
            </a:r>
            <a:r>
              <a:rPr lang="hu-HU" sz="1600" dirty="0" err="1">
                <a:solidFill>
                  <a:schemeClr val="lt1"/>
                </a:solidFill>
              </a:rPr>
              <a:t>lecturers</a:t>
            </a:r>
            <a:r>
              <a:rPr lang="hu-HU" sz="1600" dirty="0">
                <a:solidFill>
                  <a:schemeClr val="lt1"/>
                </a:solidFill>
              </a:rPr>
              <a:t>.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4"/>
            <a:ext cx="6116505" cy="17617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keep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motivation</a:t>
            </a:r>
            <a:r>
              <a:rPr lang="hu-HU" dirty="0"/>
              <a:t> of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students</a:t>
            </a:r>
            <a:r>
              <a:rPr lang="hu-HU" dirty="0"/>
              <a:t>?</a:t>
            </a:r>
            <a:endParaRPr dirty="0"/>
          </a:p>
        </p:txBody>
      </p:sp>
      <p:cxnSp>
        <p:nvCxnSpPr>
          <p:cNvPr id="2092" name="Google Shape;2092;p62"/>
          <p:cNvCxnSpPr>
            <a:cxnSpLocks/>
          </p:cNvCxnSpPr>
          <p:nvPr/>
        </p:nvCxnSpPr>
        <p:spPr>
          <a:xfrm>
            <a:off x="1561170" y="404538"/>
            <a:ext cx="477272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97176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38500" y="552601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1. </a:t>
            </a:r>
            <a:r>
              <a:rPr lang="hu-HU" dirty="0" err="1"/>
              <a:t>Interesting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endParaRPr dirty="0"/>
          </a:p>
        </p:txBody>
      </p:sp>
      <p:sp>
        <p:nvSpPr>
          <p:cNvPr id="2004" name="Google Shape;2004;p58"/>
          <p:cNvSpPr txBox="1">
            <a:spLocks noGrp="1"/>
          </p:cNvSpPr>
          <p:nvPr>
            <p:ph type="title" idx="2"/>
          </p:nvPr>
        </p:nvSpPr>
        <p:spPr>
          <a:xfrm>
            <a:off x="6512747" y="3030323"/>
            <a:ext cx="1991915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/>
              <a:t>ILLUSTRATION</a:t>
            </a:r>
            <a:endParaRPr sz="1600" dirty="0"/>
          </a:p>
        </p:txBody>
      </p:sp>
      <p:sp>
        <p:nvSpPr>
          <p:cNvPr id="2005" name="Google Shape;2005;p58"/>
          <p:cNvSpPr txBox="1">
            <a:spLocks noGrp="1"/>
          </p:cNvSpPr>
          <p:nvPr>
            <p:ph type="subTitle" idx="1"/>
          </p:nvPr>
        </p:nvSpPr>
        <p:spPr>
          <a:xfrm>
            <a:off x="660495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Diagrams</a:t>
            </a:r>
            <a:r>
              <a:rPr lang="hu-HU" dirty="0"/>
              <a:t>, </a:t>
            </a:r>
            <a:r>
              <a:rPr lang="hu-HU" dirty="0" err="1"/>
              <a:t>tables</a:t>
            </a:r>
            <a:r>
              <a:rPr lang="hu-HU" dirty="0"/>
              <a:t> and </a:t>
            </a:r>
            <a:r>
              <a:rPr lang="hu-HU" dirty="0" err="1"/>
              <a:t>figures</a:t>
            </a:r>
            <a:r>
              <a:rPr lang="hu-HU" dirty="0"/>
              <a:t> </a:t>
            </a:r>
            <a:r>
              <a:rPr lang="hu-HU" dirty="0" err="1"/>
              <a:t>help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006" name="Google Shape;2006;p58"/>
          <p:cNvSpPr txBox="1">
            <a:spLocks noGrp="1"/>
          </p:cNvSpPr>
          <p:nvPr>
            <p:ph type="title" idx="3"/>
          </p:nvPr>
        </p:nvSpPr>
        <p:spPr>
          <a:xfrm>
            <a:off x="255291" y="3024700"/>
            <a:ext cx="2636661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/>
              <a:t>UNDERSTANDABLE</a:t>
            </a:r>
            <a:endParaRPr sz="1600" dirty="0"/>
          </a:p>
        </p:txBody>
      </p:sp>
      <p:sp>
        <p:nvSpPr>
          <p:cNvPr id="2007" name="Google Shape;2007;p58"/>
          <p:cNvSpPr txBox="1">
            <a:spLocks noGrp="1"/>
          </p:cNvSpPr>
          <p:nvPr>
            <p:ph type="subTitle" idx="4"/>
          </p:nvPr>
        </p:nvSpPr>
        <p:spPr>
          <a:xfrm>
            <a:off x="731010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Speak</a:t>
            </a:r>
            <a:r>
              <a:rPr lang="hu-HU" dirty="0"/>
              <a:t> </a:t>
            </a:r>
            <a:r>
              <a:rPr lang="hu-HU" dirty="0" err="1"/>
              <a:t>coherently</a:t>
            </a:r>
            <a:r>
              <a:rPr lang="hu-HU" dirty="0"/>
              <a:t>, </a:t>
            </a:r>
            <a:r>
              <a:rPr lang="hu-HU" dirty="0" err="1"/>
              <a:t>thoughtfully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008" name="Google Shape;2008;p58"/>
          <p:cNvSpPr txBox="1">
            <a:spLocks noGrp="1"/>
          </p:cNvSpPr>
          <p:nvPr>
            <p:ph type="title" idx="5"/>
          </p:nvPr>
        </p:nvSpPr>
        <p:spPr>
          <a:xfrm>
            <a:off x="2622882" y="3030323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/>
              <a:t>TARGET</a:t>
            </a:r>
            <a:endParaRPr sz="1600" dirty="0"/>
          </a:p>
        </p:txBody>
      </p:sp>
      <p:sp>
        <p:nvSpPr>
          <p:cNvPr id="2009" name="Google Shape;2009;p58"/>
          <p:cNvSpPr txBox="1">
            <a:spLocks noGrp="1"/>
          </p:cNvSpPr>
          <p:nvPr>
            <p:ph type="subTitle" idx="6"/>
          </p:nvPr>
        </p:nvSpPr>
        <p:spPr>
          <a:xfrm>
            <a:off x="2622885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Pace</a:t>
            </a:r>
            <a:r>
              <a:rPr lang="hu-HU" dirty="0"/>
              <a:t> and </a:t>
            </a:r>
            <a:r>
              <a:rPr lang="hu-HU" dirty="0" err="1"/>
              <a:t>style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presentation</a:t>
            </a:r>
            <a:r>
              <a:rPr lang="hu-HU" dirty="0"/>
              <a:t> has </a:t>
            </a:r>
            <a:r>
              <a:rPr lang="hu-HU" dirty="0" err="1"/>
              <a:t>to</a:t>
            </a:r>
            <a:r>
              <a:rPr lang="hu-HU" dirty="0"/>
              <a:t> fit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audience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010" name="Google Shape;2010;p58"/>
          <p:cNvSpPr txBox="1">
            <a:spLocks noGrp="1"/>
          </p:cNvSpPr>
          <p:nvPr>
            <p:ph type="title" idx="7"/>
          </p:nvPr>
        </p:nvSpPr>
        <p:spPr>
          <a:xfrm>
            <a:off x="4408450" y="3030323"/>
            <a:ext cx="1888272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/>
              <a:t>CONNECTION</a:t>
            </a:r>
            <a:endParaRPr sz="1600" dirty="0"/>
          </a:p>
        </p:txBody>
      </p:sp>
      <p:sp>
        <p:nvSpPr>
          <p:cNvPr id="2011" name="Google Shape;2011;p58"/>
          <p:cNvSpPr txBox="1">
            <a:spLocks noGrp="1"/>
          </p:cNvSpPr>
          <p:nvPr>
            <p:ph type="subTitle" idx="8"/>
          </p:nvPr>
        </p:nvSpPr>
        <p:spPr>
          <a:xfrm>
            <a:off x="4514760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Involve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audience</a:t>
            </a:r>
            <a:r>
              <a:rPr lang="hu-HU" dirty="0"/>
              <a:t> and monitor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reactions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012" name="Google Shape;2012;p58"/>
          <p:cNvSpPr/>
          <p:nvPr/>
        </p:nvSpPr>
        <p:spPr>
          <a:xfrm>
            <a:off x="6912337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3" name="Google Shape;2013;p58"/>
          <p:cNvSpPr/>
          <p:nvPr/>
        </p:nvSpPr>
        <p:spPr>
          <a:xfrm>
            <a:off x="1130596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58"/>
          <p:cNvSpPr/>
          <p:nvPr/>
        </p:nvSpPr>
        <p:spPr>
          <a:xfrm>
            <a:off x="4914371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5" name="Google Shape;2015;p58"/>
          <p:cNvSpPr/>
          <p:nvPr/>
        </p:nvSpPr>
        <p:spPr>
          <a:xfrm>
            <a:off x="3022484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6" name="Google Shape;2016;p58"/>
          <p:cNvCxnSpPr>
            <a:cxnSpLocks/>
          </p:cNvCxnSpPr>
          <p:nvPr/>
        </p:nvCxnSpPr>
        <p:spPr>
          <a:xfrm>
            <a:off x="1026200" y="521598"/>
            <a:ext cx="427786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17" name="Google Shape;2017;p58"/>
          <p:cNvSpPr/>
          <p:nvPr/>
        </p:nvSpPr>
        <p:spPr>
          <a:xfrm>
            <a:off x="3244815" y="2258977"/>
            <a:ext cx="427722" cy="427305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8" name="Google Shape;2018;p58"/>
          <p:cNvGrpSpPr/>
          <p:nvPr/>
        </p:nvGrpSpPr>
        <p:grpSpPr>
          <a:xfrm>
            <a:off x="5144878" y="2277037"/>
            <a:ext cx="409193" cy="391194"/>
            <a:chOff x="7441465" y="2302860"/>
            <a:chExt cx="342192" cy="327140"/>
          </a:xfrm>
        </p:grpSpPr>
        <p:sp>
          <p:nvSpPr>
            <p:cNvPr id="2019" name="Google Shape;2019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1" name="Google Shape;2021;p58"/>
          <p:cNvGrpSpPr/>
          <p:nvPr/>
        </p:nvGrpSpPr>
        <p:grpSpPr>
          <a:xfrm>
            <a:off x="7124510" y="2249004"/>
            <a:ext cx="448077" cy="447242"/>
            <a:chOff x="1421638" y="4125629"/>
            <a:chExt cx="374709" cy="374010"/>
          </a:xfrm>
        </p:grpSpPr>
        <p:sp>
          <p:nvSpPr>
            <p:cNvPr id="2022" name="Google Shape;2022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4" name="Google Shape;2024;p58"/>
          <p:cNvGrpSpPr/>
          <p:nvPr/>
        </p:nvGrpSpPr>
        <p:grpSpPr>
          <a:xfrm>
            <a:off x="1361089" y="2252224"/>
            <a:ext cx="411433" cy="440824"/>
            <a:chOff x="4149138" y="4121151"/>
            <a:chExt cx="344065" cy="368644"/>
          </a:xfrm>
        </p:grpSpPr>
        <p:sp>
          <p:nvSpPr>
            <p:cNvPr id="2025" name="Google Shape;2025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4" grpId="0"/>
      <p:bldP spid="2005" grpId="0" build="p"/>
      <p:bldP spid="2006" grpId="0"/>
      <p:bldP spid="2007" grpId="0" build="p"/>
      <p:bldP spid="2008" grpId="0"/>
      <p:bldP spid="2009" grpId="0" build="p"/>
      <p:bldP spid="2010" grpId="0"/>
      <p:bldP spid="2011" grpId="0" build="p"/>
      <p:bldP spid="2012" grpId="0" animBg="1"/>
      <p:bldP spid="2013" grpId="0" animBg="1"/>
      <p:bldP spid="2014" grpId="0" animBg="1"/>
      <p:bldP spid="2015" grpId="0" animBg="1"/>
      <p:bldP spid="20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owerPoint Design | Financial institutions, Cryptocurrency trading, Stock  trader">
            <a:extLst>
              <a:ext uri="{FF2B5EF4-FFF2-40B4-BE49-F238E27FC236}">
                <a16:creationId xmlns:a16="http://schemas.microsoft.com/office/drawing/2014/main" id="{660D8537-CB61-4BAD-BBE6-A63C5935B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0"/>
            <a:ext cx="913606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40FFA79-CDB7-4DB3-BF0B-8EFF3AB6E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93" y="141284"/>
            <a:ext cx="8852006" cy="598800"/>
          </a:xfrm>
        </p:spPr>
        <p:txBody>
          <a:bodyPr/>
          <a:lstStyle/>
          <a:p>
            <a:r>
              <a:rPr lang="hu-HU" sz="2800" dirty="0">
                <a:solidFill>
                  <a:schemeClr val="tx1"/>
                </a:solidFill>
              </a:rPr>
              <a:t>Real life </a:t>
            </a:r>
            <a:r>
              <a:rPr lang="hu-HU" sz="2800" dirty="0" err="1">
                <a:solidFill>
                  <a:schemeClr val="tx1"/>
                </a:solidFill>
              </a:rPr>
              <a:t>examples</a:t>
            </a:r>
            <a:r>
              <a:rPr lang="hu-HU" sz="2800" dirty="0">
                <a:solidFill>
                  <a:schemeClr val="tx1"/>
                </a:solidFill>
              </a:rPr>
              <a:t>, </a:t>
            </a:r>
            <a:r>
              <a:rPr lang="hu-HU" sz="2800" dirty="0" err="1">
                <a:solidFill>
                  <a:schemeClr val="tx1"/>
                </a:solidFill>
              </a:rPr>
              <a:t>personal</a:t>
            </a:r>
            <a:r>
              <a:rPr lang="hu-HU" sz="2800" dirty="0">
                <a:solidFill>
                  <a:schemeClr val="tx1"/>
                </a:solidFill>
              </a:rPr>
              <a:t> </a:t>
            </a:r>
            <a:r>
              <a:rPr lang="hu-HU" sz="2800" dirty="0" err="1">
                <a:solidFill>
                  <a:schemeClr val="tx1"/>
                </a:solidFill>
              </a:rPr>
              <a:t>experiences</a:t>
            </a:r>
            <a:endParaRPr lang="hu-H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363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8BD22124-63ED-4239-A982-33A4F497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47" y="0"/>
            <a:ext cx="8250105" cy="1365611"/>
          </a:xfrm>
        </p:spPr>
        <p:txBody>
          <a:bodyPr/>
          <a:lstStyle/>
          <a:p>
            <a:r>
              <a:rPr lang="hu-HU" sz="3200" dirty="0">
                <a:solidFill>
                  <a:schemeClr val="bg1"/>
                </a:solidFill>
              </a:rPr>
              <a:t>A </a:t>
            </a:r>
            <a:r>
              <a:rPr lang="hu-HU" sz="3200" dirty="0" err="1"/>
              <a:t>picture</a:t>
            </a:r>
            <a:r>
              <a:rPr lang="hu-HU" sz="3200" dirty="0"/>
              <a:t> </a:t>
            </a:r>
            <a:r>
              <a:rPr lang="hu-HU" sz="3200" dirty="0">
                <a:solidFill>
                  <a:schemeClr val="bg1"/>
                </a:solidFill>
              </a:rPr>
              <a:t>is </a:t>
            </a:r>
            <a:r>
              <a:rPr lang="hu-HU" sz="3200" dirty="0" err="1">
                <a:solidFill>
                  <a:schemeClr val="bg1"/>
                </a:solidFill>
              </a:rPr>
              <a:t>worth</a:t>
            </a:r>
            <a:r>
              <a:rPr lang="hu-HU" sz="3200" dirty="0">
                <a:solidFill>
                  <a:schemeClr val="bg1"/>
                </a:solidFill>
              </a:rPr>
              <a:t> a </a:t>
            </a:r>
            <a:r>
              <a:rPr lang="hu-HU" sz="3200" dirty="0" err="1">
                <a:solidFill>
                  <a:schemeClr val="bg1"/>
                </a:solidFill>
              </a:rPr>
              <a:t>thousand</a:t>
            </a:r>
            <a:r>
              <a:rPr lang="hu-HU" sz="3200" dirty="0">
                <a:solidFill>
                  <a:schemeClr val="bg1"/>
                </a:solidFill>
              </a:rPr>
              <a:t> </a:t>
            </a:r>
            <a:r>
              <a:rPr lang="hu-HU" sz="3200" dirty="0" err="1">
                <a:solidFill>
                  <a:schemeClr val="bg1"/>
                </a:solidFill>
              </a:rPr>
              <a:t>words</a:t>
            </a:r>
            <a:endParaRPr lang="hu-HU" sz="3200" dirty="0">
              <a:solidFill>
                <a:schemeClr val="bg1"/>
              </a:solidFill>
            </a:endParaRPr>
          </a:p>
        </p:txBody>
      </p:sp>
      <p:pic>
        <p:nvPicPr>
          <p:cNvPr id="3076" name="Picture 4" descr="Imagens Tecnologia | Vetores, fotos de arquivo e PSD grátis">
            <a:extLst>
              <a:ext uri="{FF2B5EF4-FFF2-40B4-BE49-F238E27FC236}">
                <a16:creationId xmlns:a16="http://schemas.microsoft.com/office/drawing/2014/main" id="{4C357DC0-1FB5-49F9-B591-173484EB8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317" y="587299"/>
            <a:ext cx="6939616" cy="455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03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9A3839-C7F3-44AF-A703-D3743195B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68" y="445025"/>
            <a:ext cx="4629300" cy="941400"/>
          </a:xfrm>
        </p:spPr>
        <p:txBody>
          <a:bodyPr/>
          <a:lstStyle/>
          <a:p>
            <a:r>
              <a:rPr lang="hu-HU" dirty="0"/>
              <a:t>2. </a:t>
            </a:r>
            <a:r>
              <a:rPr lang="hu-HU" dirty="0" err="1"/>
              <a:t>Ensure</a:t>
            </a:r>
            <a:r>
              <a:rPr lang="hu-HU" dirty="0"/>
              <a:t> </a:t>
            </a:r>
            <a:r>
              <a:rPr lang="hu-HU" dirty="0" err="1"/>
              <a:t>consistently</a:t>
            </a:r>
            <a:r>
              <a:rPr lang="hu-HU" dirty="0"/>
              <a:t> </a:t>
            </a:r>
            <a:r>
              <a:rPr lang="hu-HU" dirty="0" err="1"/>
              <a:t>high</a:t>
            </a:r>
            <a:r>
              <a:rPr lang="hu-HU" dirty="0"/>
              <a:t> </a:t>
            </a:r>
            <a:r>
              <a:rPr lang="hu-HU" dirty="0" err="1"/>
              <a:t>quality</a:t>
            </a:r>
            <a:r>
              <a:rPr lang="hu-HU" dirty="0"/>
              <a:t> of </a:t>
            </a:r>
            <a:r>
              <a:rPr lang="hu-HU" dirty="0" err="1"/>
              <a:t>lectures</a:t>
            </a:r>
            <a:endParaRPr lang="hu-HU" dirty="0"/>
          </a:p>
        </p:txBody>
      </p:sp>
      <p:cxnSp>
        <p:nvCxnSpPr>
          <p:cNvPr id="11" name="Google Shape;2092;p62">
            <a:extLst>
              <a:ext uri="{FF2B5EF4-FFF2-40B4-BE49-F238E27FC236}">
                <a16:creationId xmlns:a16="http://schemas.microsoft.com/office/drawing/2014/main" id="{8AAA521E-15DB-4B55-B39B-2E57C24E1475}"/>
              </a:ext>
            </a:extLst>
          </p:cNvPr>
          <p:cNvCxnSpPr>
            <a:cxnSpLocks/>
          </p:cNvCxnSpPr>
          <p:nvPr/>
        </p:nvCxnSpPr>
        <p:spPr>
          <a:xfrm>
            <a:off x="618346" y="445025"/>
            <a:ext cx="477272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3" name="Google Shape;236;p46">
            <a:extLst>
              <a:ext uri="{FF2B5EF4-FFF2-40B4-BE49-F238E27FC236}">
                <a16:creationId xmlns:a16="http://schemas.microsoft.com/office/drawing/2014/main" id="{84B98C1B-0C60-4E57-A14F-60EB13BF2AD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Uniform </a:t>
            </a:r>
            <a:r>
              <a:rPr lang="hu-HU" dirty="0" err="1"/>
              <a:t>draft</a:t>
            </a:r>
            <a:r>
              <a:rPr lang="hu-HU" dirty="0"/>
              <a:t> and design </a:t>
            </a:r>
            <a:r>
              <a:rPr lang="hu-HU" dirty="0" err="1"/>
              <a:t>with</a:t>
            </a:r>
            <a:r>
              <a:rPr lang="hu-HU" dirty="0"/>
              <a:t> a </a:t>
            </a:r>
            <a:r>
              <a:rPr lang="hu-HU" dirty="0" err="1"/>
              <a:t>powerpoint</a:t>
            </a:r>
            <a:r>
              <a:rPr lang="hu-HU" dirty="0"/>
              <a:t> </a:t>
            </a:r>
            <a:r>
              <a:rPr lang="hu-HU" dirty="0" err="1"/>
              <a:t>based</a:t>
            </a:r>
            <a:r>
              <a:rPr lang="hu-HU" dirty="0"/>
              <a:t> </a:t>
            </a:r>
            <a:r>
              <a:rPr lang="hu-HU" dirty="0" err="1"/>
              <a:t>template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14" name="Google Shape;237;p46">
            <a:extLst>
              <a:ext uri="{FF2B5EF4-FFF2-40B4-BE49-F238E27FC236}">
                <a16:creationId xmlns:a16="http://schemas.microsoft.com/office/drawing/2014/main" id="{9E5C8178-9954-4D2C-AA2E-BB39BF4B003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028553" y="276029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MENTOR</a:t>
            </a:r>
            <a:endParaRPr dirty="0"/>
          </a:p>
        </p:txBody>
      </p:sp>
      <p:sp>
        <p:nvSpPr>
          <p:cNvPr id="16" name="Google Shape;239;p46">
            <a:extLst>
              <a:ext uri="{FF2B5EF4-FFF2-40B4-BE49-F238E27FC236}">
                <a16:creationId xmlns:a16="http://schemas.microsoft.com/office/drawing/2014/main" id="{3E080024-4B64-4AC6-8433-4027D71D5AD2}"/>
              </a:ext>
            </a:extLst>
          </p:cNvPr>
          <p:cNvSpPr txBox="1">
            <a:spLocks/>
          </p:cNvSpPr>
          <p:nvPr/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hu-HU" dirty="0"/>
              <a:t>EXAMPLES</a:t>
            </a:r>
          </a:p>
        </p:txBody>
      </p:sp>
      <p:sp>
        <p:nvSpPr>
          <p:cNvPr id="17" name="Google Shape;240;p46">
            <a:extLst>
              <a:ext uri="{FF2B5EF4-FFF2-40B4-BE49-F238E27FC236}">
                <a16:creationId xmlns:a16="http://schemas.microsoft.com/office/drawing/2014/main" id="{93180DDD-FA34-42D1-91AA-2C06CC179C45}"/>
              </a:ext>
            </a:extLst>
          </p:cNvPr>
          <p:cNvSpPr txBox="1">
            <a:spLocks/>
          </p:cNvSpPr>
          <p:nvPr/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hu-HU" dirty="0"/>
              <a:t>Website of </a:t>
            </a:r>
            <a:r>
              <a:rPr lang="hu-HU" dirty="0" err="1"/>
              <a:t>all</a:t>
            </a:r>
            <a:r>
              <a:rPr lang="hu-HU" dirty="0"/>
              <a:t> </a:t>
            </a:r>
            <a:r>
              <a:rPr lang="hu-HU" dirty="0" err="1"/>
              <a:t>previous</a:t>
            </a:r>
            <a:r>
              <a:rPr lang="hu-HU" dirty="0"/>
              <a:t> </a:t>
            </a:r>
            <a:r>
              <a:rPr lang="hu-HU" dirty="0" err="1"/>
              <a:t>lectures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student</a:t>
            </a:r>
            <a:r>
              <a:rPr lang="hu-HU" dirty="0"/>
              <a:t> </a:t>
            </a:r>
            <a:r>
              <a:rPr lang="hu-HU" dirty="0" err="1"/>
              <a:t>feedback</a:t>
            </a:r>
            <a:r>
              <a:rPr lang="hu-HU" dirty="0"/>
              <a:t>.</a:t>
            </a:r>
            <a:endParaRPr lang="en-US" dirty="0"/>
          </a:p>
        </p:txBody>
      </p:sp>
      <p:cxnSp>
        <p:nvCxnSpPr>
          <p:cNvPr id="18" name="Google Shape;241;p46">
            <a:extLst>
              <a:ext uri="{FF2B5EF4-FFF2-40B4-BE49-F238E27FC236}">
                <a16:creationId xmlns:a16="http://schemas.microsoft.com/office/drawing/2014/main" id="{7FB0DDE5-82AC-42A8-B3B0-EA383D2D7CC2}"/>
              </a:ext>
            </a:extLst>
          </p:cNvPr>
          <p:cNvCxnSpPr/>
          <p:nvPr/>
        </p:nvCxnSpPr>
        <p:spPr>
          <a:xfrm>
            <a:off x="4436097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9" name="Google Shape;242;p46">
            <a:extLst>
              <a:ext uri="{FF2B5EF4-FFF2-40B4-BE49-F238E27FC236}">
                <a16:creationId xmlns:a16="http://schemas.microsoft.com/office/drawing/2014/main" id="{ADB4B485-0CE8-4518-B89B-BF271A1EC04B}"/>
              </a:ext>
            </a:extLst>
          </p:cNvPr>
          <p:cNvCxnSpPr/>
          <p:nvPr/>
        </p:nvCxnSpPr>
        <p:spPr>
          <a:xfrm>
            <a:off x="6926150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0" name="Google Shape;243;p46">
            <a:extLst>
              <a:ext uri="{FF2B5EF4-FFF2-40B4-BE49-F238E27FC236}">
                <a16:creationId xmlns:a16="http://schemas.microsoft.com/office/drawing/2014/main" id="{C29FD6B3-61E6-483F-BB64-212252F70E68}"/>
              </a:ext>
            </a:extLst>
          </p:cNvPr>
          <p:cNvCxnSpPr/>
          <p:nvPr/>
        </p:nvCxnSpPr>
        <p:spPr>
          <a:xfrm>
            <a:off x="1946050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" name="Google Shape;244;p46">
            <a:extLst>
              <a:ext uri="{FF2B5EF4-FFF2-40B4-BE49-F238E27FC236}">
                <a16:creationId xmlns:a16="http://schemas.microsoft.com/office/drawing/2014/main" id="{37F40203-871F-49E0-9848-5854F890F688}"/>
              </a:ext>
            </a:extLst>
          </p:cNvPr>
          <p:cNvSpPr/>
          <p:nvPr/>
        </p:nvSpPr>
        <p:spPr>
          <a:xfrm>
            <a:off x="1739650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45;p46">
            <a:extLst>
              <a:ext uri="{FF2B5EF4-FFF2-40B4-BE49-F238E27FC236}">
                <a16:creationId xmlns:a16="http://schemas.microsoft.com/office/drawing/2014/main" id="{FC34F5CD-5EF3-47FA-8813-9CCC0B31B80A}"/>
              </a:ext>
            </a:extLst>
          </p:cNvPr>
          <p:cNvSpPr/>
          <p:nvPr/>
        </p:nvSpPr>
        <p:spPr>
          <a:xfrm>
            <a:off x="4229697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246;p46">
            <a:extLst>
              <a:ext uri="{FF2B5EF4-FFF2-40B4-BE49-F238E27FC236}">
                <a16:creationId xmlns:a16="http://schemas.microsoft.com/office/drawing/2014/main" id="{BFEBCBA1-5A18-49A4-821A-8F39F941A204}"/>
              </a:ext>
            </a:extLst>
          </p:cNvPr>
          <p:cNvSpPr/>
          <p:nvPr/>
        </p:nvSpPr>
        <p:spPr>
          <a:xfrm>
            <a:off x="6719750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7" name="Google Shape;12725;p82">
            <a:extLst>
              <a:ext uri="{FF2B5EF4-FFF2-40B4-BE49-F238E27FC236}">
                <a16:creationId xmlns:a16="http://schemas.microsoft.com/office/drawing/2014/main" id="{3B59D39B-9B59-490F-9329-9E01734DD0FF}"/>
              </a:ext>
            </a:extLst>
          </p:cNvPr>
          <p:cNvGrpSpPr/>
          <p:nvPr/>
        </p:nvGrpSpPr>
        <p:grpSpPr>
          <a:xfrm>
            <a:off x="6895872" y="2051963"/>
            <a:ext cx="332355" cy="354974"/>
            <a:chOff x="5289631" y="1500214"/>
            <a:chExt cx="332355" cy="354974"/>
          </a:xfrm>
          <a:solidFill>
            <a:schemeClr val="tx1"/>
          </a:solidFill>
        </p:grpSpPr>
        <p:sp>
          <p:nvSpPr>
            <p:cNvPr id="38" name="Google Shape;12726;p82">
              <a:extLst>
                <a:ext uri="{FF2B5EF4-FFF2-40B4-BE49-F238E27FC236}">
                  <a16:creationId xmlns:a16="http://schemas.microsoft.com/office/drawing/2014/main" id="{80725F72-066D-46A7-B15E-2637FBAB6E4D}"/>
                </a:ext>
              </a:extLst>
            </p:cNvPr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39" name="Google Shape;12727;p82">
              <a:extLst>
                <a:ext uri="{FF2B5EF4-FFF2-40B4-BE49-F238E27FC236}">
                  <a16:creationId xmlns:a16="http://schemas.microsoft.com/office/drawing/2014/main" id="{E9DE234E-3B5C-4793-8421-A44A1D54F5D3}"/>
                </a:ext>
              </a:extLst>
            </p:cNvPr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40" name="Google Shape;12728;p82">
              <a:extLst>
                <a:ext uri="{FF2B5EF4-FFF2-40B4-BE49-F238E27FC236}">
                  <a16:creationId xmlns:a16="http://schemas.microsoft.com/office/drawing/2014/main" id="{DDFC2C6C-3949-4905-BC76-DB6D7E987F62}"/>
                </a:ext>
              </a:extLst>
            </p:cNvPr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41" name="Google Shape;12729;p82">
              <a:extLst>
                <a:ext uri="{FF2B5EF4-FFF2-40B4-BE49-F238E27FC236}">
                  <a16:creationId xmlns:a16="http://schemas.microsoft.com/office/drawing/2014/main" id="{9146CDC8-C6BF-439F-9EDC-AFB5947B613B}"/>
                </a:ext>
              </a:extLst>
            </p:cNvPr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42" name="Google Shape;12730;p82">
              <a:extLst>
                <a:ext uri="{FF2B5EF4-FFF2-40B4-BE49-F238E27FC236}">
                  <a16:creationId xmlns:a16="http://schemas.microsoft.com/office/drawing/2014/main" id="{D85BAFB7-C915-42EF-9357-07DDC26DD68E}"/>
                </a:ext>
              </a:extLst>
            </p:cNvPr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43" name="Google Shape;12731;p82">
              <a:extLst>
                <a:ext uri="{FF2B5EF4-FFF2-40B4-BE49-F238E27FC236}">
                  <a16:creationId xmlns:a16="http://schemas.microsoft.com/office/drawing/2014/main" id="{077B015D-269F-414F-92E3-55C68A976A7A}"/>
                </a:ext>
              </a:extLst>
            </p:cNvPr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44" name="Google Shape;10960;p80">
            <a:extLst>
              <a:ext uri="{FF2B5EF4-FFF2-40B4-BE49-F238E27FC236}">
                <a16:creationId xmlns:a16="http://schemas.microsoft.com/office/drawing/2014/main" id="{DDB78007-E9C3-4271-9641-B61FE276A9FD}"/>
              </a:ext>
            </a:extLst>
          </p:cNvPr>
          <p:cNvGrpSpPr/>
          <p:nvPr/>
        </p:nvGrpSpPr>
        <p:grpSpPr>
          <a:xfrm>
            <a:off x="1882041" y="2065550"/>
            <a:ext cx="399812" cy="306477"/>
            <a:chOff x="2567841" y="1994124"/>
            <a:chExt cx="399812" cy="306477"/>
          </a:xfrm>
          <a:solidFill>
            <a:schemeClr val="tx1"/>
          </a:solidFill>
        </p:grpSpPr>
        <p:sp>
          <p:nvSpPr>
            <p:cNvPr id="45" name="Google Shape;10961;p80">
              <a:extLst>
                <a:ext uri="{FF2B5EF4-FFF2-40B4-BE49-F238E27FC236}">
                  <a16:creationId xmlns:a16="http://schemas.microsoft.com/office/drawing/2014/main" id="{F826B86E-6E76-4D60-8E29-02427E905D4B}"/>
                </a:ext>
              </a:extLst>
            </p:cNvPr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6" name="Google Shape;10962;p80">
              <a:extLst>
                <a:ext uri="{FF2B5EF4-FFF2-40B4-BE49-F238E27FC236}">
                  <a16:creationId xmlns:a16="http://schemas.microsoft.com/office/drawing/2014/main" id="{980ED2E2-496D-4568-B573-A191AABCF585}"/>
                </a:ext>
              </a:extLst>
            </p:cNvPr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7" name="Google Shape;10963;p80">
              <a:extLst>
                <a:ext uri="{FF2B5EF4-FFF2-40B4-BE49-F238E27FC236}">
                  <a16:creationId xmlns:a16="http://schemas.microsoft.com/office/drawing/2014/main" id="{40516FA1-2C49-470C-A0DF-9FF139751E7A}"/>
                </a:ext>
              </a:extLst>
            </p:cNvPr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Google Shape;12679;p82">
            <a:extLst>
              <a:ext uri="{FF2B5EF4-FFF2-40B4-BE49-F238E27FC236}">
                <a16:creationId xmlns:a16="http://schemas.microsoft.com/office/drawing/2014/main" id="{DC140F28-F3E0-4662-9AF1-63146C4DB76E}"/>
              </a:ext>
            </a:extLst>
          </p:cNvPr>
          <p:cNvGrpSpPr/>
          <p:nvPr/>
        </p:nvGrpSpPr>
        <p:grpSpPr>
          <a:xfrm>
            <a:off x="4410540" y="2065550"/>
            <a:ext cx="322914" cy="348543"/>
            <a:chOff x="2662884" y="1513044"/>
            <a:chExt cx="322914" cy="348543"/>
          </a:xfrm>
          <a:solidFill>
            <a:schemeClr val="tx1"/>
          </a:solidFill>
        </p:grpSpPr>
        <p:sp>
          <p:nvSpPr>
            <p:cNvPr id="49" name="Google Shape;12680;p82">
              <a:extLst>
                <a:ext uri="{FF2B5EF4-FFF2-40B4-BE49-F238E27FC236}">
                  <a16:creationId xmlns:a16="http://schemas.microsoft.com/office/drawing/2014/main" id="{50805366-C5BB-4A42-815D-2DCF209E4EF3}"/>
                </a:ext>
              </a:extLst>
            </p:cNvPr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681;p82">
              <a:extLst>
                <a:ext uri="{FF2B5EF4-FFF2-40B4-BE49-F238E27FC236}">
                  <a16:creationId xmlns:a16="http://schemas.microsoft.com/office/drawing/2014/main" id="{DF0C206F-5094-4EB7-84D5-D211DDE18A66}"/>
                </a:ext>
              </a:extLst>
            </p:cNvPr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682;p82">
              <a:extLst>
                <a:ext uri="{FF2B5EF4-FFF2-40B4-BE49-F238E27FC236}">
                  <a16:creationId xmlns:a16="http://schemas.microsoft.com/office/drawing/2014/main" id="{7831ECC2-44BA-473B-9486-CBC2DD84C0F0}"/>
                </a:ext>
              </a:extLst>
            </p:cNvPr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683;p82">
              <a:extLst>
                <a:ext uri="{FF2B5EF4-FFF2-40B4-BE49-F238E27FC236}">
                  <a16:creationId xmlns:a16="http://schemas.microsoft.com/office/drawing/2014/main" id="{51D6A76E-2710-442C-B7E1-EE09E1D07E77}"/>
                </a:ext>
              </a:extLst>
            </p:cNvPr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684;p82">
              <a:extLst>
                <a:ext uri="{FF2B5EF4-FFF2-40B4-BE49-F238E27FC236}">
                  <a16:creationId xmlns:a16="http://schemas.microsoft.com/office/drawing/2014/main" id="{FAACD7A3-D84A-42B8-AB2B-275D97D2E9A5}"/>
                </a:ext>
              </a:extLst>
            </p:cNvPr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85;p82">
              <a:extLst>
                <a:ext uri="{FF2B5EF4-FFF2-40B4-BE49-F238E27FC236}">
                  <a16:creationId xmlns:a16="http://schemas.microsoft.com/office/drawing/2014/main" id="{27143DE5-F97D-4B56-8BE0-4A01CE5663D6}"/>
                </a:ext>
              </a:extLst>
            </p:cNvPr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686;p82">
              <a:extLst>
                <a:ext uri="{FF2B5EF4-FFF2-40B4-BE49-F238E27FC236}">
                  <a16:creationId xmlns:a16="http://schemas.microsoft.com/office/drawing/2014/main" id="{CEB5692A-331B-4092-A072-65879AD4D36C}"/>
                </a:ext>
              </a:extLst>
            </p:cNvPr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687;p82">
              <a:extLst>
                <a:ext uri="{FF2B5EF4-FFF2-40B4-BE49-F238E27FC236}">
                  <a16:creationId xmlns:a16="http://schemas.microsoft.com/office/drawing/2014/main" id="{47783F1B-1FDF-4B48-92ED-86B5822325C6}"/>
                </a:ext>
              </a:extLst>
            </p:cNvPr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688;p82">
              <a:extLst>
                <a:ext uri="{FF2B5EF4-FFF2-40B4-BE49-F238E27FC236}">
                  <a16:creationId xmlns:a16="http://schemas.microsoft.com/office/drawing/2014/main" id="{D12C9E72-E7E8-4A31-931A-0C6643FFBE97}"/>
                </a:ext>
              </a:extLst>
            </p:cNvPr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689;p82">
              <a:extLst>
                <a:ext uri="{FF2B5EF4-FFF2-40B4-BE49-F238E27FC236}">
                  <a16:creationId xmlns:a16="http://schemas.microsoft.com/office/drawing/2014/main" id="{4F79D4C6-9C91-4090-A868-FA9C7BD6EE28}"/>
                </a:ext>
              </a:extLst>
            </p:cNvPr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239;p46">
            <a:extLst>
              <a:ext uri="{FF2B5EF4-FFF2-40B4-BE49-F238E27FC236}">
                <a16:creationId xmlns:a16="http://schemas.microsoft.com/office/drawing/2014/main" id="{55AD7B77-4923-43D0-B035-9720ECC550DA}"/>
              </a:ext>
            </a:extLst>
          </p:cNvPr>
          <p:cNvSpPr txBox="1">
            <a:spLocks/>
          </p:cNvSpPr>
          <p:nvPr/>
        </p:nvSpPr>
        <p:spPr>
          <a:xfrm>
            <a:off x="3538497" y="2767539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hu-HU" dirty="0"/>
              <a:t>TEMPLATE</a:t>
            </a:r>
          </a:p>
        </p:txBody>
      </p:sp>
      <p:sp>
        <p:nvSpPr>
          <p:cNvPr id="60" name="Google Shape;236;p46">
            <a:extLst>
              <a:ext uri="{FF2B5EF4-FFF2-40B4-BE49-F238E27FC236}">
                <a16:creationId xmlns:a16="http://schemas.microsoft.com/office/drawing/2014/main" id="{3D120CC1-C481-4C2B-903F-BF7BD7830A24}"/>
              </a:ext>
            </a:extLst>
          </p:cNvPr>
          <p:cNvSpPr txBox="1">
            <a:spLocks/>
          </p:cNvSpPr>
          <p:nvPr/>
        </p:nvSpPr>
        <p:spPr>
          <a:xfrm>
            <a:off x="6028553" y="3469106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hu-HU" dirty="0" err="1"/>
              <a:t>who</a:t>
            </a:r>
            <a:r>
              <a:rPr lang="hu-HU" dirty="0"/>
              <a:t> </a:t>
            </a:r>
            <a:r>
              <a:rPr lang="hu-HU" dirty="0" err="1"/>
              <a:t>helps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keep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standards.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133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14" grpId="0"/>
      <p:bldP spid="16" grpId="0"/>
      <p:bldP spid="17" grpId="0"/>
      <p:bldP spid="21" grpId="0" animBg="1"/>
      <p:bldP spid="22" grpId="0" animBg="1"/>
      <p:bldP spid="23" grpId="0" animBg="1"/>
      <p:bldP spid="59" grpId="0"/>
      <p:bldP spid="6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5243439" y="1688835"/>
            <a:ext cx="3416468" cy="2890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On the webpage,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find</a:t>
            </a:r>
            <a:r>
              <a:rPr lang="hu-HU" dirty="0"/>
              <a:t>: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b="1" dirty="0" err="1">
                <a:solidFill>
                  <a:srgbClr val="FFAB40"/>
                </a:solidFill>
              </a:rPr>
              <a:t>Presentations</a:t>
            </a:r>
            <a:r>
              <a:rPr lang="hu-HU" dirty="0"/>
              <a:t> of </a:t>
            </a:r>
            <a:r>
              <a:rPr lang="hu-HU" dirty="0" err="1"/>
              <a:t>previous</a:t>
            </a:r>
            <a:r>
              <a:rPr lang="hu-HU" dirty="0"/>
              <a:t> </a:t>
            </a:r>
            <a:r>
              <a:rPr lang="hu-HU" dirty="0" err="1"/>
              <a:t>lectures</a:t>
            </a:r>
            <a:r>
              <a:rPr lang="hu-HU" dirty="0"/>
              <a:t>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Students</a:t>
            </a:r>
            <a:r>
              <a:rPr lang="hu-HU" dirty="0"/>
              <a:t>’ </a:t>
            </a:r>
            <a:r>
              <a:rPr lang="hu-HU" b="1" dirty="0" err="1">
                <a:solidFill>
                  <a:srgbClr val="FFAB40"/>
                </a:solidFill>
              </a:rPr>
              <a:t>feedbacks</a:t>
            </a:r>
            <a:endParaRPr lang="hu-HU" b="1" dirty="0">
              <a:solidFill>
                <a:srgbClr val="FFAB40"/>
              </a:solidFill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Educational</a:t>
            </a:r>
            <a:r>
              <a:rPr lang="hu-HU" dirty="0"/>
              <a:t> </a:t>
            </a:r>
            <a:r>
              <a:rPr lang="hu-HU" dirty="0" err="1"/>
              <a:t>videos</a:t>
            </a:r>
            <a:r>
              <a:rPr lang="hu-HU" dirty="0"/>
              <a:t> and </a:t>
            </a:r>
            <a:r>
              <a:rPr lang="hu-HU" dirty="0" err="1"/>
              <a:t>pictures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b="1" dirty="0" err="1">
                <a:solidFill>
                  <a:srgbClr val="FFAB40"/>
                </a:solidFill>
              </a:rPr>
              <a:t>illustrations</a:t>
            </a:r>
            <a:r>
              <a:rPr lang="hu-HU" dirty="0"/>
              <a:t>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Useful</a:t>
            </a:r>
            <a:r>
              <a:rPr lang="hu-HU" dirty="0"/>
              <a:t> </a:t>
            </a:r>
            <a:r>
              <a:rPr lang="hu-HU" b="1" dirty="0" err="1">
                <a:solidFill>
                  <a:srgbClr val="FFAB40"/>
                </a:solidFill>
              </a:rPr>
              <a:t>experiences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lecturers</a:t>
            </a:r>
            <a:r>
              <a:rPr lang="hu-HU" dirty="0"/>
              <a:t>.</a:t>
            </a:r>
            <a:endParaRPr dirty="0"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EXAMPLES IN DATABASE</a:t>
            </a:r>
            <a:endParaRPr dirty="0"/>
          </a:p>
        </p:txBody>
      </p:sp>
      <p:cxnSp>
        <p:nvCxnSpPr>
          <p:cNvPr id="2115" name="Google Shape;2115;p64"/>
          <p:cNvCxnSpPr>
            <a:cxnSpLocks/>
          </p:cNvCxnSpPr>
          <p:nvPr/>
        </p:nvCxnSpPr>
        <p:spPr>
          <a:xfrm>
            <a:off x="1026200" y="414022"/>
            <a:ext cx="411441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116" name="Google Shape;2116;p64"/>
          <p:cNvPicPr preferRelativeResize="0"/>
          <p:nvPr/>
        </p:nvPicPr>
        <p:blipFill rotWithShape="1">
          <a:blip r:embed="rId3">
            <a:alphaModFix/>
          </a:blip>
          <a:srcRect b="15832"/>
          <a:stretch/>
        </p:blipFill>
        <p:spPr>
          <a:xfrm>
            <a:off x="1221395" y="1688835"/>
            <a:ext cx="3320651" cy="20125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7" name="Google Shape;2117;p64"/>
          <p:cNvGrpSpPr/>
          <p:nvPr/>
        </p:nvGrpSpPr>
        <p:grpSpPr>
          <a:xfrm>
            <a:off x="1092354" y="1558185"/>
            <a:ext cx="3576272" cy="2727969"/>
            <a:chOff x="238125" y="1973675"/>
            <a:chExt cx="2558775" cy="1951825"/>
          </a:xfrm>
        </p:grpSpPr>
        <p:sp>
          <p:nvSpPr>
            <p:cNvPr id="2118" name="Google Shape;2118;p64"/>
            <p:cNvSpPr/>
            <p:nvPr/>
          </p:nvSpPr>
          <p:spPr>
            <a:xfrm>
              <a:off x="325550" y="2055000"/>
              <a:ext cx="2386075" cy="1459975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4"/>
            <p:cNvSpPr/>
            <p:nvPr/>
          </p:nvSpPr>
          <p:spPr>
            <a:xfrm>
              <a:off x="1075325" y="3589700"/>
              <a:ext cx="884075" cy="335800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4"/>
            <p:cNvSpPr/>
            <p:nvPr/>
          </p:nvSpPr>
          <p:spPr>
            <a:xfrm>
              <a:off x="238125" y="1973675"/>
              <a:ext cx="2558775" cy="1623600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4"/>
            <p:cNvSpPr/>
            <p:nvPr/>
          </p:nvSpPr>
          <p:spPr>
            <a:xfrm>
              <a:off x="255425" y="1991200"/>
              <a:ext cx="2524175" cy="1588500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4"/>
            <p:cNvSpPr/>
            <p:nvPr/>
          </p:nvSpPr>
          <p:spPr>
            <a:xfrm>
              <a:off x="1091150" y="388807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4"/>
            <p:cNvSpPr/>
            <p:nvPr/>
          </p:nvSpPr>
          <p:spPr>
            <a:xfrm>
              <a:off x="1091125" y="3881600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Kép 4">
            <a:extLst>
              <a:ext uri="{FF2B5EF4-FFF2-40B4-BE49-F238E27FC236}">
                <a16:creationId xmlns:a16="http://schemas.microsoft.com/office/drawing/2014/main" id="{C72F21E3-93AC-45E6-85D8-80F771B41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998" y="2819408"/>
            <a:ext cx="956123" cy="5386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835</Words>
  <Application>Microsoft Office PowerPoint</Application>
  <PresentationFormat>Diavetítés a képernyőre (16:9 oldalarány)</PresentationFormat>
  <Paragraphs>78</Paragraphs>
  <Slides>13</Slides>
  <Notes>13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9" baseType="lpstr">
      <vt:lpstr>Montserrat ExtraBold</vt:lpstr>
      <vt:lpstr>Arial</vt:lpstr>
      <vt:lpstr>Montserrat</vt:lpstr>
      <vt:lpstr>Montserrat ExtraLight</vt:lpstr>
      <vt:lpstr>Montserrat Medium</vt:lpstr>
      <vt:lpstr>Futuristic Background by Slidesgo</vt:lpstr>
      <vt:lpstr>UPJŠ Challenge</vt:lpstr>
      <vt:lpstr>WHOA!</vt:lpstr>
      <vt:lpstr>Two similarly experienced lecturers can have a notably different impact</vt:lpstr>
      <vt:lpstr>What can you do to keep the motivation of your students?</vt:lpstr>
      <vt:lpstr>1. Interesting presentation</vt:lpstr>
      <vt:lpstr>Real life examples, personal experiences</vt:lpstr>
      <vt:lpstr>A picture is worth a thousand words</vt:lpstr>
      <vt:lpstr>2. Ensure consistently high quality of lectures</vt:lpstr>
      <vt:lpstr>EXAMPLES IN DATABASE</vt:lpstr>
      <vt:lpstr>TEMPLATES</vt:lpstr>
      <vt:lpstr>MENTOR</vt:lpstr>
      <vt:lpstr>SUMMARY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FUTURISTIC</dc:title>
  <dc:creator>Fabó Bence</dc:creator>
  <cp:lastModifiedBy>Bence Fabó</cp:lastModifiedBy>
  <cp:revision>45</cp:revision>
  <dcterms:modified xsi:type="dcterms:W3CDTF">2021-05-21T19:01:37Z</dcterms:modified>
</cp:coreProperties>
</file>